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ntonio" panose="020B0604020202020204" charset="0"/>
      <p:regular r:id="rId13"/>
    </p:embeddedFont>
    <p:embeddedFont>
      <p:font typeface="Antonio Bold" panose="020B0604020202020204" charset="0"/>
      <p:regular r:id="rId14"/>
    </p:embeddedFont>
    <p:embeddedFont>
      <p:font typeface="Antonio Ultra-Bold" panose="020B0604020202020204" charset="0"/>
      <p:regular r:id="rId15"/>
    </p:embeddedFont>
    <p:embeddedFont>
      <p:font typeface="Calibri" panose="020F0502020204030204" pitchFamily="34" charset="0"/>
      <p:regular r:id="rId16"/>
      <p:bold r:id="rId17"/>
      <p:italic r:id="rId18"/>
      <p:boldItalic r:id="rId19"/>
    </p:embeddedFont>
    <p:embeddedFont>
      <p:font typeface="Canva Sans Bold" panose="020B0604020202020204" charset="0"/>
      <p:regular r:id="rId20"/>
    </p:embeddedFont>
    <p:embeddedFont>
      <p:font typeface="Georgia Pro" panose="02040502050405020303" pitchFamily="18" charset="0"/>
      <p:regular r:id="rId21"/>
    </p:embeddedFont>
    <p:embeddedFont>
      <p:font typeface="Georgia Pro Bold" panose="020B0604020202020204" charset="0"/>
      <p:regular r:id="rId22"/>
    </p:embeddedFont>
    <p:embeddedFont>
      <p:font typeface="Hero" panose="020B0604020202020204" charset="0"/>
      <p:regular r:id="rId23"/>
    </p:embeddedFont>
    <p:embeddedFont>
      <p:font typeface="Noto Serif" panose="020B0604020202020204" charset="0"/>
      <p:regular r:id="rId24"/>
    </p:embeddedFont>
    <p:embeddedFont>
      <p:font typeface="Source Serif Pro" panose="020B0604020202020204" charset="0"/>
      <p:regular r:id="rId25"/>
    </p:embeddedFont>
    <p:embeddedFont>
      <p:font typeface="Source Serif Pro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47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10" Type="http://schemas.openxmlformats.org/officeDocument/2006/relationships/image" Target="../media/image14.jpeg"/><Relationship Id="rId4" Type="http://schemas.openxmlformats.org/officeDocument/2006/relationships/image" Target="../media/image6.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172" b="-7172"/>
            </a:stretch>
          </a:blipFill>
        </p:spPr>
      </p:sp>
      <p:grpSp>
        <p:nvGrpSpPr>
          <p:cNvPr id="3" name="Group 3"/>
          <p:cNvGrpSpPr/>
          <p:nvPr/>
        </p:nvGrpSpPr>
        <p:grpSpPr>
          <a:xfrm rot="-5400000">
            <a:off x="-4114800" y="-2016955"/>
            <a:ext cx="10287000" cy="14320911"/>
            <a:chOff x="0" y="0"/>
            <a:chExt cx="660400" cy="919367"/>
          </a:xfrm>
        </p:grpSpPr>
        <p:sp>
          <p:nvSpPr>
            <p:cNvPr id="4" name="Freeform 4"/>
            <p:cNvSpPr/>
            <p:nvPr/>
          </p:nvSpPr>
          <p:spPr>
            <a:xfrm>
              <a:off x="0" y="0"/>
              <a:ext cx="660400" cy="919367"/>
            </a:xfrm>
            <a:custGeom>
              <a:avLst/>
              <a:gdLst/>
              <a:ahLst/>
              <a:cxnLst/>
              <a:rect l="l" t="t" r="r" b="b"/>
              <a:pathLst>
                <a:path w="660400" h="919367">
                  <a:moveTo>
                    <a:pt x="220252" y="900298"/>
                  </a:moveTo>
                  <a:cubicBezTo>
                    <a:pt x="254109" y="911812"/>
                    <a:pt x="292600" y="919367"/>
                    <a:pt x="330378" y="919367"/>
                  </a:cubicBezTo>
                  <a:cubicBezTo>
                    <a:pt x="368157" y="919367"/>
                    <a:pt x="404509" y="912890"/>
                    <a:pt x="438009" y="901376"/>
                  </a:cubicBezTo>
                  <a:cubicBezTo>
                    <a:pt x="438723" y="901017"/>
                    <a:pt x="439435" y="901017"/>
                    <a:pt x="440148" y="900657"/>
                  </a:cubicBezTo>
                  <a:cubicBezTo>
                    <a:pt x="565955" y="854602"/>
                    <a:pt x="658618" y="732988"/>
                    <a:pt x="660400" y="588498"/>
                  </a:cubicBezTo>
                  <a:lnTo>
                    <a:pt x="660400" y="0"/>
                  </a:lnTo>
                  <a:lnTo>
                    <a:pt x="0" y="0"/>
                  </a:lnTo>
                  <a:lnTo>
                    <a:pt x="0" y="588061"/>
                  </a:lnTo>
                  <a:cubicBezTo>
                    <a:pt x="1782" y="733707"/>
                    <a:pt x="93019" y="855322"/>
                    <a:pt x="220252" y="900298"/>
                  </a:cubicBezTo>
                  <a:close/>
                </a:path>
              </a:pathLst>
            </a:custGeom>
            <a:solidFill>
              <a:srgbClr val="254E9D">
                <a:alpha val="7843"/>
              </a:srgbClr>
            </a:solidFill>
          </p:spPr>
        </p:sp>
        <p:sp>
          <p:nvSpPr>
            <p:cNvPr id="5" name="TextBox 5"/>
            <p:cNvSpPr txBox="1"/>
            <p:nvPr/>
          </p:nvSpPr>
          <p:spPr>
            <a:xfrm>
              <a:off x="0" y="-38100"/>
              <a:ext cx="660400" cy="83046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514343" y="4513297"/>
            <a:ext cx="9071314" cy="1805885"/>
            <a:chOff x="0" y="0"/>
            <a:chExt cx="2389153" cy="475624"/>
          </a:xfrm>
        </p:grpSpPr>
        <p:sp>
          <p:nvSpPr>
            <p:cNvPr id="7" name="Freeform 7"/>
            <p:cNvSpPr/>
            <p:nvPr/>
          </p:nvSpPr>
          <p:spPr>
            <a:xfrm>
              <a:off x="0" y="0"/>
              <a:ext cx="2389153" cy="475624"/>
            </a:xfrm>
            <a:custGeom>
              <a:avLst/>
              <a:gdLst/>
              <a:ahLst/>
              <a:cxnLst/>
              <a:rect l="l" t="t" r="r" b="b"/>
              <a:pathLst>
                <a:path w="2389153" h="475624">
                  <a:moveTo>
                    <a:pt x="0" y="0"/>
                  </a:moveTo>
                  <a:lnTo>
                    <a:pt x="2389153" y="0"/>
                  </a:lnTo>
                  <a:lnTo>
                    <a:pt x="2389153" y="475624"/>
                  </a:lnTo>
                  <a:lnTo>
                    <a:pt x="0" y="475624"/>
                  </a:lnTo>
                  <a:close/>
                </a:path>
              </a:pathLst>
            </a:custGeom>
            <a:gradFill rotWithShape="1">
              <a:gsLst>
                <a:gs pos="0">
                  <a:srgbClr val="254E9D">
                    <a:alpha val="100000"/>
                  </a:srgbClr>
                </a:gs>
                <a:gs pos="100000">
                  <a:srgbClr val="12316D">
                    <a:alpha val="100000"/>
                  </a:srgbClr>
                </a:gs>
              </a:gsLst>
              <a:lin ang="5400000"/>
            </a:gradFill>
          </p:spPr>
        </p:sp>
        <p:sp>
          <p:nvSpPr>
            <p:cNvPr id="8" name="TextBox 8"/>
            <p:cNvSpPr txBox="1"/>
            <p:nvPr/>
          </p:nvSpPr>
          <p:spPr>
            <a:xfrm>
              <a:off x="0" y="-38100"/>
              <a:ext cx="2389153" cy="51372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588022" y="207278"/>
            <a:ext cx="1342555" cy="1315704"/>
          </a:xfrm>
          <a:custGeom>
            <a:avLst/>
            <a:gdLst/>
            <a:ahLst/>
            <a:cxnLst/>
            <a:rect l="l" t="t" r="r" b="b"/>
            <a:pathLst>
              <a:path w="1342555" h="1315704">
                <a:moveTo>
                  <a:pt x="0" y="0"/>
                </a:moveTo>
                <a:lnTo>
                  <a:pt x="1342556" y="0"/>
                </a:lnTo>
                <a:lnTo>
                  <a:pt x="1342556" y="1315705"/>
                </a:lnTo>
                <a:lnTo>
                  <a:pt x="0" y="1315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9514343" y="3359609"/>
            <a:ext cx="9373626" cy="1153621"/>
          </a:xfrm>
          <a:prstGeom prst="rect">
            <a:avLst/>
          </a:prstGeom>
        </p:spPr>
        <p:txBody>
          <a:bodyPr lIns="0" tIns="0" rIns="0" bIns="0" rtlCol="0" anchor="t">
            <a:spAutoFit/>
          </a:bodyPr>
          <a:lstStyle/>
          <a:p>
            <a:pPr algn="l">
              <a:lnSpc>
                <a:spcPts val="4443"/>
              </a:lnSpc>
            </a:pPr>
            <a:r>
              <a:rPr lang="en-US" sz="4272">
                <a:solidFill>
                  <a:srgbClr val="FFFFFF"/>
                </a:solidFill>
                <a:latin typeface="Antonio Bold"/>
              </a:rPr>
              <a:t>IV BAG MONITORING MONITORING AND </a:t>
            </a:r>
          </a:p>
          <a:p>
            <a:pPr algn="l">
              <a:lnSpc>
                <a:spcPts val="4443"/>
              </a:lnSpc>
            </a:pPr>
            <a:r>
              <a:rPr lang="en-US" sz="4272">
                <a:solidFill>
                  <a:srgbClr val="FFFFFF"/>
                </a:solidFill>
                <a:latin typeface="Antonio Bold"/>
              </a:rPr>
              <a:t>ALERT SYSTEM</a:t>
            </a:r>
            <a:r>
              <a:rPr lang="en-US" sz="4272">
                <a:solidFill>
                  <a:srgbClr val="254E9D"/>
                </a:solidFill>
                <a:latin typeface="Antonio Bold"/>
              </a:rPr>
              <a:t> </a:t>
            </a:r>
          </a:p>
        </p:txBody>
      </p:sp>
      <p:sp>
        <p:nvSpPr>
          <p:cNvPr id="11" name="TextBox 11"/>
          <p:cNvSpPr txBox="1"/>
          <p:nvPr/>
        </p:nvSpPr>
        <p:spPr>
          <a:xfrm>
            <a:off x="9813242" y="4702277"/>
            <a:ext cx="8473514" cy="1504124"/>
          </a:xfrm>
          <a:prstGeom prst="rect">
            <a:avLst/>
          </a:prstGeom>
        </p:spPr>
        <p:txBody>
          <a:bodyPr lIns="0" tIns="0" rIns="0" bIns="0" rtlCol="0" anchor="t">
            <a:spAutoFit/>
          </a:bodyPr>
          <a:lstStyle/>
          <a:p>
            <a:pPr algn="l">
              <a:lnSpc>
                <a:spcPts val="5807"/>
              </a:lnSpc>
            </a:pPr>
            <a:r>
              <a:rPr lang="en-US" sz="5584">
                <a:solidFill>
                  <a:srgbClr val="FCFDFD"/>
                </a:solidFill>
                <a:latin typeface="Antonio"/>
              </a:rPr>
              <a:t>SANDHYA S - 210701226</a:t>
            </a:r>
          </a:p>
          <a:p>
            <a:pPr algn="l">
              <a:lnSpc>
                <a:spcPts val="5807"/>
              </a:lnSpc>
            </a:pPr>
            <a:r>
              <a:rPr lang="en-US" sz="5584">
                <a:solidFill>
                  <a:srgbClr val="FCFDFD"/>
                </a:solidFill>
                <a:latin typeface="Antonio"/>
              </a:rPr>
              <a:t>SHANDHIYA N S - 210701240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44339" y="303002"/>
            <a:ext cx="8358188" cy="10287000"/>
            <a:chOff x="0" y="0"/>
            <a:chExt cx="660400" cy="812800"/>
          </a:xfrm>
        </p:grpSpPr>
        <p:sp>
          <p:nvSpPr>
            <p:cNvPr id="3" name="Freeform 3"/>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2"/>
              <a:stretch>
                <a:fillRect l="-4328" r="-4328"/>
              </a:stretch>
            </a:blipFill>
          </p:spPr>
        </p:sp>
      </p:grpSp>
      <p:grpSp>
        <p:nvGrpSpPr>
          <p:cNvPr id="4" name="Group 4"/>
          <p:cNvGrpSpPr/>
          <p:nvPr/>
        </p:nvGrpSpPr>
        <p:grpSpPr>
          <a:xfrm>
            <a:off x="0" y="9758920"/>
            <a:ext cx="7270703" cy="831083"/>
            <a:chOff x="0" y="0"/>
            <a:chExt cx="1914918" cy="218886"/>
          </a:xfrm>
        </p:grpSpPr>
        <p:sp>
          <p:nvSpPr>
            <p:cNvPr id="5" name="Freeform 5"/>
            <p:cNvSpPr/>
            <p:nvPr/>
          </p:nvSpPr>
          <p:spPr>
            <a:xfrm>
              <a:off x="0" y="0"/>
              <a:ext cx="1914918" cy="218886"/>
            </a:xfrm>
            <a:custGeom>
              <a:avLst/>
              <a:gdLst/>
              <a:ahLst/>
              <a:cxnLst/>
              <a:rect l="l" t="t" r="r" b="b"/>
              <a:pathLst>
                <a:path w="1914918" h="218886">
                  <a:moveTo>
                    <a:pt x="0" y="0"/>
                  </a:moveTo>
                  <a:lnTo>
                    <a:pt x="1914918" y="0"/>
                  </a:lnTo>
                  <a:lnTo>
                    <a:pt x="1914918" y="218886"/>
                  </a:lnTo>
                  <a:lnTo>
                    <a:pt x="0" y="218886"/>
                  </a:lnTo>
                  <a:close/>
                </a:path>
              </a:pathLst>
            </a:custGeom>
            <a:gradFill rotWithShape="1">
              <a:gsLst>
                <a:gs pos="0">
                  <a:srgbClr val="254E9D">
                    <a:alpha val="100000"/>
                  </a:srgbClr>
                </a:gs>
                <a:gs pos="100000">
                  <a:srgbClr val="12316D">
                    <a:alpha val="100000"/>
                  </a:srgbClr>
                </a:gs>
              </a:gsLst>
              <a:lin ang="5400000"/>
            </a:gradFill>
          </p:spPr>
        </p:sp>
        <p:sp>
          <p:nvSpPr>
            <p:cNvPr id="6" name="TextBox 6"/>
            <p:cNvSpPr txBox="1"/>
            <p:nvPr/>
          </p:nvSpPr>
          <p:spPr>
            <a:xfrm>
              <a:off x="0" y="-38100"/>
              <a:ext cx="1914918" cy="256986"/>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44465" y="1806194"/>
            <a:ext cx="10744969" cy="7452106"/>
          </a:xfrm>
          <a:prstGeom prst="rect">
            <a:avLst/>
          </a:prstGeom>
        </p:spPr>
        <p:txBody>
          <a:bodyPr lIns="0" tIns="0" rIns="0" bIns="0" rtlCol="0" anchor="t">
            <a:spAutoFit/>
          </a:bodyPr>
          <a:lstStyle/>
          <a:p>
            <a:pPr marL="561339" lvl="1" indent="-280669" algn="just">
              <a:lnSpc>
                <a:spcPts val="3691"/>
              </a:lnSpc>
              <a:buFont typeface="Arial"/>
              <a:buChar char="•"/>
            </a:pPr>
            <a:r>
              <a:rPr lang="en-US" sz="2599">
                <a:solidFill>
                  <a:srgbClr val="254E9D"/>
                </a:solidFill>
                <a:latin typeface="Hero"/>
              </a:rPr>
              <a:t>These systems can help healthcare professionals to accurately monitor the delivery medications and fluids, detect any deviations from prescribed dosages or flow rates .</a:t>
            </a:r>
          </a:p>
          <a:p>
            <a:pPr marL="561339" lvl="1" indent="-280669" algn="just">
              <a:lnSpc>
                <a:spcPts val="3691"/>
              </a:lnSpc>
              <a:buFont typeface="Arial"/>
              <a:buChar char="•"/>
            </a:pPr>
            <a:r>
              <a:rPr lang="en-US" sz="2599">
                <a:solidFill>
                  <a:srgbClr val="254E9D"/>
                </a:solidFill>
                <a:latin typeface="Hero"/>
              </a:rPr>
              <a:t>They can help reduce the risk of medication errors, improve patient outcomes, and reduce healthcare costs. </a:t>
            </a:r>
          </a:p>
          <a:p>
            <a:pPr marL="561339" lvl="1" indent="-280669" algn="just">
              <a:lnSpc>
                <a:spcPts val="3691"/>
              </a:lnSpc>
              <a:buFont typeface="Arial"/>
              <a:buChar char="•"/>
            </a:pPr>
            <a:r>
              <a:rPr lang="en-US" sz="2599">
                <a:solidFill>
                  <a:srgbClr val="254E9D"/>
                </a:solidFill>
                <a:latin typeface="Hero"/>
              </a:rPr>
              <a:t>By providing real-time monitoring of intravenous therapy, healthcare providers can quickly identify and respond to issues, such as changes in fluid levels, that could negatively impact patient care.</a:t>
            </a:r>
          </a:p>
          <a:p>
            <a:pPr marL="561339" lvl="1" indent="-280669" algn="just">
              <a:lnSpc>
                <a:spcPts val="3691"/>
              </a:lnSpc>
              <a:buFont typeface="Arial"/>
              <a:buChar char="•"/>
            </a:pPr>
            <a:r>
              <a:rPr lang="en-US" sz="2599">
                <a:solidFill>
                  <a:srgbClr val="254E9D"/>
                </a:solidFill>
                <a:latin typeface="Hero"/>
              </a:rPr>
              <a:t>Remote monitoring capabilities could allow healthcare professionals to monitor patients receiving IV therapy outside of the hospital or clinic setting, </a:t>
            </a:r>
          </a:p>
          <a:p>
            <a:pPr marL="561339" lvl="1" indent="-280669" algn="just">
              <a:lnSpc>
                <a:spcPts val="3691"/>
              </a:lnSpc>
              <a:buFont typeface="Arial"/>
              <a:buChar char="•"/>
            </a:pPr>
            <a:r>
              <a:rPr lang="en-US" sz="2599">
                <a:solidFill>
                  <a:srgbClr val="254E9D"/>
                </a:solidFill>
                <a:latin typeface="Hero"/>
              </a:rPr>
              <a:t>AI and machine learning could be used to analyze data from IV bag monitoring systems to predict potential complications, such as blockages or air bubbles, and provide alerts to healthcare professionals. </a:t>
            </a:r>
          </a:p>
        </p:txBody>
      </p:sp>
      <p:sp>
        <p:nvSpPr>
          <p:cNvPr id="8" name="TextBox 8"/>
          <p:cNvSpPr txBox="1"/>
          <p:nvPr/>
        </p:nvSpPr>
        <p:spPr>
          <a:xfrm>
            <a:off x="317341" y="334369"/>
            <a:ext cx="15491114" cy="969645"/>
          </a:xfrm>
          <a:prstGeom prst="rect">
            <a:avLst/>
          </a:prstGeom>
        </p:spPr>
        <p:txBody>
          <a:bodyPr lIns="0" tIns="0" rIns="0" bIns="0" rtlCol="0" anchor="t">
            <a:spAutoFit/>
          </a:bodyPr>
          <a:lstStyle/>
          <a:p>
            <a:pPr algn="l">
              <a:lnSpc>
                <a:spcPts val="7980"/>
              </a:lnSpc>
            </a:pPr>
            <a:r>
              <a:rPr lang="en-US" sz="5700">
                <a:solidFill>
                  <a:srgbClr val="254E9D"/>
                </a:solidFill>
                <a:latin typeface="Source Serif Pro Bold"/>
              </a:rPr>
              <a:t>Conclusion and future enhnacement</a:t>
            </a:r>
          </a:p>
        </p:txBody>
      </p:sp>
      <p:sp>
        <p:nvSpPr>
          <p:cNvPr id="9" name="Freeform 9"/>
          <p:cNvSpPr/>
          <p:nvPr/>
        </p:nvSpPr>
        <p:spPr>
          <a:xfrm>
            <a:off x="16588022" y="266750"/>
            <a:ext cx="1342555" cy="1315704"/>
          </a:xfrm>
          <a:custGeom>
            <a:avLst/>
            <a:gdLst/>
            <a:ahLst/>
            <a:cxnLst/>
            <a:rect l="l" t="t" r="r" b="b"/>
            <a:pathLst>
              <a:path w="1342555" h="1315704">
                <a:moveTo>
                  <a:pt x="0" y="0"/>
                </a:moveTo>
                <a:lnTo>
                  <a:pt x="1342556" y="0"/>
                </a:lnTo>
                <a:lnTo>
                  <a:pt x="1342556" y="1315704"/>
                </a:lnTo>
                <a:lnTo>
                  <a:pt x="0" y="13157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54E9D">
                <a:alpha val="100000"/>
              </a:srgbClr>
            </a:gs>
            <a:gs pos="100000">
              <a:srgbClr val="12316D">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0" y="8398505"/>
            <a:ext cx="1929791" cy="1888495"/>
            <a:chOff x="0" y="0"/>
            <a:chExt cx="508258" cy="497381"/>
          </a:xfrm>
        </p:grpSpPr>
        <p:sp>
          <p:nvSpPr>
            <p:cNvPr id="3" name="Freeform 3"/>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solidFill>
          </p:spPr>
        </p:sp>
        <p:sp>
          <p:nvSpPr>
            <p:cNvPr id="4" name="TextBox 4"/>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29791" y="7371644"/>
            <a:ext cx="869386" cy="1026861"/>
            <a:chOff x="0" y="0"/>
            <a:chExt cx="228974" cy="270449"/>
          </a:xfrm>
        </p:grpSpPr>
        <p:sp>
          <p:nvSpPr>
            <p:cNvPr id="6" name="Freeform 6"/>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solidFill>
          </p:spPr>
        </p:sp>
        <p:sp>
          <p:nvSpPr>
            <p:cNvPr id="7" name="TextBox 7"/>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358209" y="0"/>
            <a:ext cx="1929791" cy="1888495"/>
            <a:chOff x="0" y="0"/>
            <a:chExt cx="508258" cy="497381"/>
          </a:xfrm>
        </p:grpSpPr>
        <p:sp>
          <p:nvSpPr>
            <p:cNvPr id="9" name="Freeform 9"/>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solidFill>
          </p:spPr>
        </p:sp>
        <p:sp>
          <p:nvSpPr>
            <p:cNvPr id="10" name="TextBox 10"/>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15488823" y="1888495"/>
            <a:ext cx="869386" cy="1026861"/>
            <a:chOff x="0" y="0"/>
            <a:chExt cx="228974" cy="270449"/>
          </a:xfrm>
        </p:grpSpPr>
        <p:sp>
          <p:nvSpPr>
            <p:cNvPr id="12" name="Freeform 12"/>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solidFill>
          </p:spPr>
        </p:sp>
        <p:sp>
          <p:nvSpPr>
            <p:cNvPr id="13" name="TextBox 13"/>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929791" y="9600614"/>
            <a:ext cx="16358209" cy="686386"/>
            <a:chOff x="0" y="0"/>
            <a:chExt cx="4308335" cy="180777"/>
          </a:xfrm>
        </p:grpSpPr>
        <p:sp>
          <p:nvSpPr>
            <p:cNvPr id="15" name="Freeform 15"/>
            <p:cNvSpPr/>
            <p:nvPr/>
          </p:nvSpPr>
          <p:spPr>
            <a:xfrm>
              <a:off x="0" y="0"/>
              <a:ext cx="4308335" cy="180777"/>
            </a:xfrm>
            <a:custGeom>
              <a:avLst/>
              <a:gdLst/>
              <a:ahLst/>
              <a:cxnLst/>
              <a:rect l="l" t="t" r="r" b="b"/>
              <a:pathLst>
                <a:path w="4308335" h="180777">
                  <a:moveTo>
                    <a:pt x="0" y="0"/>
                  </a:moveTo>
                  <a:lnTo>
                    <a:pt x="4308335" y="0"/>
                  </a:lnTo>
                  <a:lnTo>
                    <a:pt x="4308335" y="180777"/>
                  </a:lnTo>
                  <a:lnTo>
                    <a:pt x="0" y="180777"/>
                  </a:lnTo>
                  <a:close/>
                </a:path>
              </a:pathLst>
            </a:custGeom>
            <a:gradFill rotWithShape="1">
              <a:gsLst>
                <a:gs pos="0">
                  <a:srgbClr val="254E9D">
                    <a:alpha val="100000"/>
                  </a:srgbClr>
                </a:gs>
                <a:gs pos="100000">
                  <a:srgbClr val="12316D">
                    <a:alpha val="100000"/>
                  </a:srgbClr>
                </a:gs>
              </a:gsLst>
              <a:lin ang="5400000"/>
            </a:gradFill>
          </p:spPr>
        </p:sp>
        <p:sp>
          <p:nvSpPr>
            <p:cNvPr id="16" name="TextBox 16"/>
            <p:cNvSpPr txBox="1"/>
            <p:nvPr/>
          </p:nvSpPr>
          <p:spPr>
            <a:xfrm>
              <a:off x="0" y="-38100"/>
              <a:ext cx="4308335" cy="21887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459432" y="9600614"/>
            <a:ext cx="9718600" cy="686386"/>
            <a:chOff x="0" y="0"/>
            <a:chExt cx="2559631" cy="180777"/>
          </a:xfrm>
        </p:grpSpPr>
        <p:sp>
          <p:nvSpPr>
            <p:cNvPr id="18" name="Freeform 18"/>
            <p:cNvSpPr/>
            <p:nvPr/>
          </p:nvSpPr>
          <p:spPr>
            <a:xfrm>
              <a:off x="0" y="0"/>
              <a:ext cx="2559631" cy="180777"/>
            </a:xfrm>
            <a:custGeom>
              <a:avLst/>
              <a:gdLst/>
              <a:ahLst/>
              <a:cxnLst/>
              <a:rect l="l" t="t" r="r" b="b"/>
              <a:pathLst>
                <a:path w="2559631" h="180777">
                  <a:moveTo>
                    <a:pt x="0" y="0"/>
                  </a:moveTo>
                  <a:lnTo>
                    <a:pt x="2559631" y="0"/>
                  </a:lnTo>
                  <a:lnTo>
                    <a:pt x="2559631" y="180777"/>
                  </a:lnTo>
                  <a:lnTo>
                    <a:pt x="0" y="180777"/>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19" name="TextBox 19"/>
            <p:cNvSpPr txBox="1"/>
            <p:nvPr/>
          </p:nvSpPr>
          <p:spPr>
            <a:xfrm>
              <a:off x="0" y="-38100"/>
              <a:ext cx="2559631" cy="21887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3775233" y="3068849"/>
            <a:ext cx="1253359" cy="1226537"/>
            <a:chOff x="0" y="0"/>
            <a:chExt cx="508258" cy="497381"/>
          </a:xfrm>
        </p:grpSpPr>
        <p:sp>
          <p:nvSpPr>
            <p:cNvPr id="21" name="Freeform 21"/>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alpha val="13725"/>
              </a:srgbClr>
            </a:solidFill>
          </p:spPr>
        </p:sp>
        <p:sp>
          <p:nvSpPr>
            <p:cNvPr id="22" name="TextBox 22"/>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028591" y="2401925"/>
            <a:ext cx="564648" cy="666924"/>
            <a:chOff x="0" y="0"/>
            <a:chExt cx="228974" cy="270449"/>
          </a:xfrm>
        </p:grpSpPr>
        <p:sp>
          <p:nvSpPr>
            <p:cNvPr id="24" name="Freeform 24"/>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alpha val="13725"/>
              </a:srgbClr>
            </a:solidFill>
          </p:spPr>
        </p:sp>
        <p:sp>
          <p:nvSpPr>
            <p:cNvPr id="25" name="TextBox 25"/>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10800000">
            <a:off x="13259409" y="5991613"/>
            <a:ext cx="1253359" cy="1226537"/>
            <a:chOff x="0" y="0"/>
            <a:chExt cx="508258" cy="497381"/>
          </a:xfrm>
        </p:grpSpPr>
        <p:sp>
          <p:nvSpPr>
            <p:cNvPr id="27" name="Freeform 27"/>
            <p:cNvSpPr/>
            <p:nvPr/>
          </p:nvSpPr>
          <p:spPr>
            <a:xfrm>
              <a:off x="0" y="0"/>
              <a:ext cx="508258" cy="497381"/>
            </a:xfrm>
            <a:custGeom>
              <a:avLst/>
              <a:gdLst/>
              <a:ahLst/>
              <a:cxnLst/>
              <a:rect l="l" t="t" r="r" b="b"/>
              <a:pathLst>
                <a:path w="508258" h="497381">
                  <a:moveTo>
                    <a:pt x="0" y="0"/>
                  </a:moveTo>
                  <a:lnTo>
                    <a:pt x="508258" y="0"/>
                  </a:lnTo>
                  <a:lnTo>
                    <a:pt x="508258" y="497381"/>
                  </a:lnTo>
                  <a:lnTo>
                    <a:pt x="0" y="497381"/>
                  </a:lnTo>
                  <a:close/>
                </a:path>
              </a:pathLst>
            </a:custGeom>
            <a:solidFill>
              <a:srgbClr val="FCFDFD">
                <a:alpha val="13725"/>
              </a:srgbClr>
            </a:solidFill>
          </p:spPr>
        </p:sp>
        <p:sp>
          <p:nvSpPr>
            <p:cNvPr id="28" name="TextBox 28"/>
            <p:cNvSpPr txBox="1"/>
            <p:nvPr/>
          </p:nvSpPr>
          <p:spPr>
            <a:xfrm>
              <a:off x="0" y="-38100"/>
              <a:ext cx="508258" cy="53548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10800000">
            <a:off x="12694761" y="7218151"/>
            <a:ext cx="564648" cy="666924"/>
            <a:chOff x="0" y="0"/>
            <a:chExt cx="228974" cy="270449"/>
          </a:xfrm>
        </p:grpSpPr>
        <p:sp>
          <p:nvSpPr>
            <p:cNvPr id="30" name="Freeform 30"/>
            <p:cNvSpPr/>
            <p:nvPr/>
          </p:nvSpPr>
          <p:spPr>
            <a:xfrm>
              <a:off x="0" y="0"/>
              <a:ext cx="228974" cy="270449"/>
            </a:xfrm>
            <a:custGeom>
              <a:avLst/>
              <a:gdLst/>
              <a:ahLst/>
              <a:cxnLst/>
              <a:rect l="l" t="t" r="r" b="b"/>
              <a:pathLst>
                <a:path w="228974" h="270449">
                  <a:moveTo>
                    <a:pt x="0" y="0"/>
                  </a:moveTo>
                  <a:lnTo>
                    <a:pt x="228974" y="0"/>
                  </a:lnTo>
                  <a:lnTo>
                    <a:pt x="228974" y="270449"/>
                  </a:lnTo>
                  <a:lnTo>
                    <a:pt x="0" y="270449"/>
                  </a:lnTo>
                  <a:close/>
                </a:path>
              </a:pathLst>
            </a:custGeom>
            <a:solidFill>
              <a:srgbClr val="FCFDFD">
                <a:alpha val="13725"/>
              </a:srgbClr>
            </a:solidFill>
          </p:spPr>
        </p:sp>
        <p:sp>
          <p:nvSpPr>
            <p:cNvPr id="31" name="TextBox 31"/>
            <p:cNvSpPr txBox="1"/>
            <p:nvPr/>
          </p:nvSpPr>
          <p:spPr>
            <a:xfrm>
              <a:off x="0" y="-38100"/>
              <a:ext cx="228974" cy="308549"/>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614239" y="2872201"/>
            <a:ext cx="7059523" cy="4694998"/>
          </a:xfrm>
          <a:prstGeom prst="rect">
            <a:avLst/>
          </a:prstGeom>
        </p:spPr>
        <p:txBody>
          <a:bodyPr lIns="0" tIns="0" rIns="0" bIns="0" rtlCol="0" anchor="t">
            <a:spAutoFit/>
          </a:bodyPr>
          <a:lstStyle/>
          <a:p>
            <a:pPr algn="ctr">
              <a:lnSpc>
                <a:spcPts val="18274"/>
              </a:lnSpc>
            </a:pPr>
            <a:r>
              <a:rPr lang="en-US" sz="16613">
                <a:solidFill>
                  <a:srgbClr val="FFFFFF"/>
                </a:solidFill>
                <a:latin typeface="Antonio Ultra-Bold"/>
              </a:rPr>
              <a:t>Thank</a:t>
            </a:r>
          </a:p>
          <a:p>
            <a:pPr algn="ctr">
              <a:lnSpc>
                <a:spcPts val="18274"/>
              </a:lnSpc>
            </a:pPr>
            <a:r>
              <a:rPr lang="en-US" sz="16613">
                <a:solidFill>
                  <a:srgbClr val="FFFFFF"/>
                </a:solidFill>
                <a:latin typeface="Antonio Ultra-Bold"/>
              </a:rPr>
              <a:t>You</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886" b="-33886"/>
            </a:stretch>
          </a:blipFill>
        </p:spPr>
      </p:sp>
      <p:grpSp>
        <p:nvGrpSpPr>
          <p:cNvPr id="3" name="Group 3"/>
          <p:cNvGrpSpPr/>
          <p:nvPr/>
        </p:nvGrpSpPr>
        <p:grpSpPr>
          <a:xfrm>
            <a:off x="-974099" y="-51435"/>
            <a:ext cx="11260736" cy="10389870"/>
            <a:chOff x="0" y="0"/>
            <a:chExt cx="1744583" cy="1609663"/>
          </a:xfrm>
        </p:grpSpPr>
        <p:sp>
          <p:nvSpPr>
            <p:cNvPr id="4" name="Freeform 4"/>
            <p:cNvSpPr/>
            <p:nvPr/>
          </p:nvSpPr>
          <p:spPr>
            <a:xfrm>
              <a:off x="0" y="0"/>
              <a:ext cx="1744583" cy="1609663"/>
            </a:xfrm>
            <a:custGeom>
              <a:avLst/>
              <a:gdLst/>
              <a:ahLst/>
              <a:cxnLst/>
              <a:rect l="l" t="t" r="r" b="b"/>
              <a:pathLst>
                <a:path w="1744583" h="1609663">
                  <a:moveTo>
                    <a:pt x="0" y="0"/>
                  </a:moveTo>
                  <a:lnTo>
                    <a:pt x="1744583" y="0"/>
                  </a:lnTo>
                  <a:lnTo>
                    <a:pt x="1744583" y="1609663"/>
                  </a:lnTo>
                  <a:lnTo>
                    <a:pt x="0" y="1609663"/>
                  </a:lnTo>
                  <a:close/>
                </a:path>
              </a:pathLst>
            </a:custGeom>
            <a:blipFill>
              <a:blip r:embed="rId3"/>
              <a:stretch>
                <a:fillRect t="-31337" b="-31337"/>
              </a:stretch>
            </a:blipFill>
          </p:spPr>
        </p:sp>
      </p:grpSp>
      <p:grpSp>
        <p:nvGrpSpPr>
          <p:cNvPr id="5" name="Group 5"/>
          <p:cNvGrpSpPr/>
          <p:nvPr/>
        </p:nvGrpSpPr>
        <p:grpSpPr>
          <a:xfrm>
            <a:off x="5022337" y="-5337579"/>
            <a:ext cx="13265663" cy="15676014"/>
            <a:chOff x="0" y="0"/>
            <a:chExt cx="687823" cy="812800"/>
          </a:xfrm>
        </p:grpSpPr>
        <p:sp>
          <p:nvSpPr>
            <p:cNvPr id="6" name="Freeform 6"/>
            <p:cNvSpPr/>
            <p:nvPr/>
          </p:nvSpPr>
          <p:spPr>
            <a:xfrm>
              <a:off x="0" y="0"/>
              <a:ext cx="687823" cy="812800"/>
            </a:xfrm>
            <a:custGeom>
              <a:avLst/>
              <a:gdLst/>
              <a:ahLst/>
              <a:cxnLst/>
              <a:rect l="l" t="t" r="r" b="b"/>
              <a:pathLst>
                <a:path w="687823" h="812800">
                  <a:moveTo>
                    <a:pt x="229398" y="793731"/>
                  </a:moveTo>
                  <a:cubicBezTo>
                    <a:pt x="264661" y="805245"/>
                    <a:pt x="304751" y="812800"/>
                    <a:pt x="344097" y="812800"/>
                  </a:cubicBezTo>
                  <a:cubicBezTo>
                    <a:pt x="383444" y="812800"/>
                    <a:pt x="421306" y="806323"/>
                    <a:pt x="456198" y="794809"/>
                  </a:cubicBezTo>
                  <a:cubicBezTo>
                    <a:pt x="456941" y="794450"/>
                    <a:pt x="457683" y="794450"/>
                    <a:pt x="458425" y="794090"/>
                  </a:cubicBezTo>
                  <a:cubicBezTo>
                    <a:pt x="589457" y="748035"/>
                    <a:pt x="685968" y="626421"/>
                    <a:pt x="687823" y="484298"/>
                  </a:cubicBezTo>
                  <a:lnTo>
                    <a:pt x="687823" y="0"/>
                  </a:lnTo>
                  <a:lnTo>
                    <a:pt x="0" y="0"/>
                  </a:lnTo>
                  <a:lnTo>
                    <a:pt x="0" y="483939"/>
                  </a:lnTo>
                  <a:cubicBezTo>
                    <a:pt x="1856" y="627140"/>
                    <a:pt x="96882" y="748755"/>
                    <a:pt x="229398" y="793731"/>
                  </a:cubicBezTo>
                  <a:close/>
                </a:path>
              </a:pathLst>
            </a:custGeom>
            <a:solidFill>
              <a:srgbClr val="FFFFFF"/>
            </a:solidFill>
          </p:spPr>
        </p:sp>
        <p:sp>
          <p:nvSpPr>
            <p:cNvPr id="7" name="TextBox 7"/>
            <p:cNvSpPr txBox="1"/>
            <p:nvPr/>
          </p:nvSpPr>
          <p:spPr>
            <a:xfrm>
              <a:off x="0" y="-38100"/>
              <a:ext cx="687823" cy="723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471406" y="15909"/>
            <a:ext cx="4486211" cy="1543048"/>
          </a:xfrm>
          <a:prstGeom prst="rect">
            <a:avLst/>
          </a:prstGeom>
        </p:spPr>
        <p:txBody>
          <a:bodyPr lIns="0" tIns="0" rIns="0" bIns="0" rtlCol="0" anchor="t">
            <a:spAutoFit/>
          </a:bodyPr>
          <a:lstStyle/>
          <a:p>
            <a:pPr algn="l">
              <a:lnSpc>
                <a:spcPts val="12600"/>
              </a:lnSpc>
            </a:pPr>
            <a:r>
              <a:rPr lang="en-US" sz="9000">
                <a:solidFill>
                  <a:srgbClr val="254E9D"/>
                </a:solidFill>
                <a:latin typeface="Source Serif Pro Bold"/>
              </a:rPr>
              <a:t>Agenda</a:t>
            </a:r>
          </a:p>
        </p:txBody>
      </p:sp>
      <p:sp>
        <p:nvSpPr>
          <p:cNvPr id="9" name="Freeform 9"/>
          <p:cNvSpPr/>
          <p:nvPr/>
        </p:nvSpPr>
        <p:spPr>
          <a:xfrm>
            <a:off x="16588022" y="266750"/>
            <a:ext cx="1342555" cy="1315704"/>
          </a:xfrm>
          <a:custGeom>
            <a:avLst/>
            <a:gdLst/>
            <a:ahLst/>
            <a:cxnLst/>
            <a:rect l="l" t="t" r="r" b="b"/>
            <a:pathLst>
              <a:path w="1342555" h="1315704">
                <a:moveTo>
                  <a:pt x="0" y="0"/>
                </a:moveTo>
                <a:lnTo>
                  <a:pt x="1342556" y="0"/>
                </a:lnTo>
                <a:lnTo>
                  <a:pt x="1342556" y="1315704"/>
                </a:lnTo>
                <a:lnTo>
                  <a:pt x="0" y="1315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9144000" y="1262448"/>
            <a:ext cx="6089127" cy="8278495"/>
          </a:xfrm>
          <a:prstGeom prst="rect">
            <a:avLst/>
          </a:prstGeom>
        </p:spPr>
        <p:txBody>
          <a:bodyPr lIns="0" tIns="0" rIns="0" bIns="0" rtlCol="0" anchor="t">
            <a:spAutoFit/>
          </a:bodyPr>
          <a:lstStyle/>
          <a:p>
            <a:pPr marL="1122679" lvl="1" indent="-561340" algn="l">
              <a:lnSpc>
                <a:spcPts val="7279"/>
              </a:lnSpc>
              <a:buFont typeface="Arial"/>
              <a:buChar char="•"/>
            </a:pPr>
            <a:r>
              <a:rPr lang="en-US" sz="5199">
                <a:solidFill>
                  <a:srgbClr val="254E9D"/>
                </a:solidFill>
                <a:latin typeface="Noto Serif"/>
              </a:rPr>
              <a:t>Introduction </a:t>
            </a:r>
          </a:p>
          <a:p>
            <a:pPr marL="1122679" lvl="1" indent="-561340" algn="l">
              <a:lnSpc>
                <a:spcPts val="7279"/>
              </a:lnSpc>
              <a:buFont typeface="Arial"/>
              <a:buChar char="•"/>
            </a:pPr>
            <a:r>
              <a:rPr lang="en-US" sz="5199">
                <a:solidFill>
                  <a:srgbClr val="254E9D"/>
                </a:solidFill>
                <a:latin typeface="Noto Serif"/>
              </a:rPr>
              <a:t>Purpose </a:t>
            </a:r>
          </a:p>
          <a:p>
            <a:pPr marL="1122679" lvl="1" indent="-561340" algn="l">
              <a:lnSpc>
                <a:spcPts val="7279"/>
              </a:lnSpc>
              <a:buFont typeface="Arial"/>
              <a:buChar char="•"/>
            </a:pPr>
            <a:r>
              <a:rPr lang="en-US" sz="5199">
                <a:solidFill>
                  <a:srgbClr val="254E9D"/>
                </a:solidFill>
                <a:latin typeface="Noto Serif"/>
              </a:rPr>
              <a:t>Components involved</a:t>
            </a:r>
          </a:p>
          <a:p>
            <a:pPr marL="1122679" lvl="1" indent="-561340" algn="l">
              <a:lnSpc>
                <a:spcPts val="7279"/>
              </a:lnSpc>
              <a:buFont typeface="Arial"/>
              <a:buChar char="•"/>
            </a:pPr>
            <a:r>
              <a:rPr lang="en-US" sz="5199">
                <a:solidFill>
                  <a:srgbClr val="254E9D"/>
                </a:solidFill>
                <a:latin typeface="Noto Serif"/>
              </a:rPr>
              <a:t>Circuit diagram </a:t>
            </a:r>
          </a:p>
          <a:p>
            <a:pPr marL="1122679" lvl="1" indent="-561340" algn="l">
              <a:lnSpc>
                <a:spcPts val="7279"/>
              </a:lnSpc>
              <a:buFont typeface="Arial"/>
              <a:buChar char="•"/>
            </a:pPr>
            <a:r>
              <a:rPr lang="en-US" sz="5199">
                <a:solidFill>
                  <a:srgbClr val="254E9D"/>
                </a:solidFill>
                <a:latin typeface="Noto Serif"/>
              </a:rPr>
              <a:t>Results</a:t>
            </a:r>
          </a:p>
          <a:p>
            <a:pPr marL="1122679" lvl="1" indent="-561340" algn="l">
              <a:lnSpc>
                <a:spcPts val="7279"/>
              </a:lnSpc>
              <a:buFont typeface="Arial"/>
              <a:buChar char="•"/>
            </a:pPr>
            <a:r>
              <a:rPr lang="en-US" sz="5199">
                <a:solidFill>
                  <a:srgbClr val="254E9D"/>
                </a:solidFill>
                <a:latin typeface="Noto Serif"/>
              </a:rPr>
              <a:t>Conclusion and Future Enhancement</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54E9D">
                <a:alpha val="100000"/>
              </a:srgbClr>
            </a:gs>
            <a:gs pos="100000">
              <a:srgbClr val="12316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624102" y="-5389014"/>
            <a:ext cx="12736762" cy="15676014"/>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FFFF"/>
            </a:solidFill>
          </p:spPr>
        </p:sp>
        <p:sp>
          <p:nvSpPr>
            <p:cNvPr id="4" name="TextBox 4"/>
            <p:cNvSpPr txBox="1"/>
            <p:nvPr/>
          </p:nvSpPr>
          <p:spPr>
            <a:xfrm>
              <a:off x="0" y="-38100"/>
              <a:ext cx="660400" cy="723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24102" y="2122777"/>
            <a:ext cx="6368381" cy="8164223"/>
            <a:chOff x="0" y="0"/>
            <a:chExt cx="1677269" cy="2150248"/>
          </a:xfrm>
        </p:grpSpPr>
        <p:sp>
          <p:nvSpPr>
            <p:cNvPr id="6" name="Freeform 6"/>
            <p:cNvSpPr/>
            <p:nvPr/>
          </p:nvSpPr>
          <p:spPr>
            <a:xfrm>
              <a:off x="0" y="0"/>
              <a:ext cx="1677269" cy="2150248"/>
            </a:xfrm>
            <a:custGeom>
              <a:avLst/>
              <a:gdLst/>
              <a:ahLst/>
              <a:cxnLst/>
              <a:rect l="l" t="t" r="r" b="b"/>
              <a:pathLst>
                <a:path w="1677269" h="2150248">
                  <a:moveTo>
                    <a:pt x="0" y="0"/>
                  </a:moveTo>
                  <a:lnTo>
                    <a:pt x="1677269" y="0"/>
                  </a:lnTo>
                  <a:lnTo>
                    <a:pt x="1677269" y="2150248"/>
                  </a:lnTo>
                  <a:lnTo>
                    <a:pt x="0" y="2150248"/>
                  </a:lnTo>
                  <a:close/>
                </a:path>
              </a:pathLst>
            </a:custGeom>
            <a:solidFill>
              <a:srgbClr val="FFFFFF"/>
            </a:solidFill>
          </p:spPr>
        </p:sp>
        <p:sp>
          <p:nvSpPr>
            <p:cNvPr id="7" name="TextBox 7"/>
            <p:cNvSpPr txBox="1"/>
            <p:nvPr/>
          </p:nvSpPr>
          <p:spPr>
            <a:xfrm>
              <a:off x="0" y="-38100"/>
              <a:ext cx="1677269" cy="218834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0" y="2800473"/>
            <a:ext cx="624102" cy="4686054"/>
            <a:chOff x="0" y="0"/>
            <a:chExt cx="164373" cy="1234187"/>
          </a:xfrm>
        </p:grpSpPr>
        <p:sp>
          <p:nvSpPr>
            <p:cNvPr id="9" name="Freeform 9"/>
            <p:cNvSpPr/>
            <p:nvPr/>
          </p:nvSpPr>
          <p:spPr>
            <a:xfrm>
              <a:off x="0" y="0"/>
              <a:ext cx="164373" cy="1234187"/>
            </a:xfrm>
            <a:custGeom>
              <a:avLst/>
              <a:gdLst/>
              <a:ahLst/>
              <a:cxnLst/>
              <a:rect l="l" t="t" r="r" b="b"/>
              <a:pathLst>
                <a:path w="164373" h="1234187">
                  <a:moveTo>
                    <a:pt x="0" y="0"/>
                  </a:moveTo>
                  <a:lnTo>
                    <a:pt x="164373" y="0"/>
                  </a:lnTo>
                  <a:lnTo>
                    <a:pt x="164373" y="1234187"/>
                  </a:lnTo>
                  <a:lnTo>
                    <a:pt x="0" y="1234187"/>
                  </a:lnTo>
                  <a:close/>
                </a:path>
              </a:pathLst>
            </a:custGeom>
            <a:gradFill rotWithShape="1">
              <a:gsLst>
                <a:gs pos="0">
                  <a:srgbClr val="254E9D">
                    <a:alpha val="100000"/>
                  </a:srgbClr>
                </a:gs>
                <a:gs pos="100000">
                  <a:srgbClr val="12316D">
                    <a:alpha val="100000"/>
                  </a:srgbClr>
                </a:gs>
              </a:gsLst>
              <a:lin ang="5400000"/>
            </a:gradFill>
          </p:spPr>
        </p:sp>
        <p:sp>
          <p:nvSpPr>
            <p:cNvPr id="10" name="TextBox 10"/>
            <p:cNvSpPr txBox="1"/>
            <p:nvPr/>
          </p:nvSpPr>
          <p:spPr>
            <a:xfrm>
              <a:off x="0" y="-38100"/>
              <a:ext cx="164373" cy="127228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360864" y="-102870"/>
            <a:ext cx="4920670" cy="10389870"/>
            <a:chOff x="0" y="0"/>
            <a:chExt cx="762341" cy="1609663"/>
          </a:xfrm>
        </p:grpSpPr>
        <p:sp>
          <p:nvSpPr>
            <p:cNvPr id="12" name="Freeform 12"/>
            <p:cNvSpPr/>
            <p:nvPr/>
          </p:nvSpPr>
          <p:spPr>
            <a:xfrm>
              <a:off x="0" y="0"/>
              <a:ext cx="762341" cy="1609663"/>
            </a:xfrm>
            <a:custGeom>
              <a:avLst/>
              <a:gdLst/>
              <a:ahLst/>
              <a:cxnLst/>
              <a:rect l="l" t="t" r="r" b="b"/>
              <a:pathLst>
                <a:path w="762341" h="1609663">
                  <a:moveTo>
                    <a:pt x="0" y="0"/>
                  </a:moveTo>
                  <a:lnTo>
                    <a:pt x="762341" y="0"/>
                  </a:lnTo>
                  <a:lnTo>
                    <a:pt x="762341" y="1609663"/>
                  </a:lnTo>
                  <a:lnTo>
                    <a:pt x="0" y="1609663"/>
                  </a:lnTo>
                  <a:close/>
                </a:path>
              </a:pathLst>
            </a:custGeom>
            <a:blipFill>
              <a:blip r:embed="rId2"/>
              <a:stretch>
                <a:fillRect l="-45797" r="-171121"/>
              </a:stretch>
            </a:blipFill>
          </p:spPr>
        </p:sp>
      </p:grpSp>
      <p:sp>
        <p:nvSpPr>
          <p:cNvPr id="13" name="TextBox 13"/>
          <p:cNvSpPr txBox="1"/>
          <p:nvPr/>
        </p:nvSpPr>
        <p:spPr>
          <a:xfrm>
            <a:off x="1565187" y="2752848"/>
            <a:ext cx="9596463" cy="5680075"/>
          </a:xfrm>
          <a:prstGeom prst="rect">
            <a:avLst/>
          </a:prstGeom>
        </p:spPr>
        <p:txBody>
          <a:bodyPr lIns="0" tIns="0" rIns="0" bIns="0" rtlCol="0" anchor="t">
            <a:spAutoFit/>
          </a:bodyPr>
          <a:lstStyle/>
          <a:p>
            <a:pPr algn="just">
              <a:lnSpc>
                <a:spcPts val="3499"/>
              </a:lnSpc>
            </a:pPr>
            <a:r>
              <a:rPr lang="en-US" sz="2499">
                <a:solidFill>
                  <a:srgbClr val="254E9D"/>
                </a:solidFill>
                <a:latin typeface="Noto Serif"/>
              </a:rPr>
              <a:t>Introducing the Smart IV Bag Monitoring and Alert System, an innovative technology designed to enhance patient safety and streamline healthcare operations. This system integrates advanced sensors and wireless communication technologies to continuously monitor the status of IV bags in real-time. It provides instant alerts to healthcare professionals about critical changes, such as fluid levels, flow rates, and potential blockages, ensuring timely interventions..</a:t>
            </a:r>
          </a:p>
          <a:p>
            <a:pPr algn="just">
              <a:lnSpc>
                <a:spcPts val="3499"/>
              </a:lnSpc>
            </a:pPr>
            <a:r>
              <a:rPr lang="en-US" sz="2499">
                <a:solidFill>
                  <a:srgbClr val="254E9D"/>
                </a:solidFill>
                <a:latin typeface="Noto Serif"/>
              </a:rPr>
              <a:t>This IoT Intravenous Fluid Monitoring uses a weight sensor to detect as the fluid level in the IV Infusion bottle goes down and transmits the data over IoT.</a:t>
            </a:r>
          </a:p>
          <a:p>
            <a:pPr algn="just">
              <a:lnSpc>
                <a:spcPts val="3499"/>
              </a:lnSpc>
            </a:pPr>
            <a:r>
              <a:rPr lang="en-US" sz="2499">
                <a:solidFill>
                  <a:srgbClr val="254E9D"/>
                </a:solidFill>
                <a:latin typeface="Noto Serif"/>
              </a:rPr>
              <a:t>Once the system detects that the bottle has gone empty, it sends an alert over IoT</a:t>
            </a:r>
          </a:p>
        </p:txBody>
      </p:sp>
      <p:sp>
        <p:nvSpPr>
          <p:cNvPr id="14" name="TextBox 14"/>
          <p:cNvSpPr txBox="1"/>
          <p:nvPr/>
        </p:nvSpPr>
        <p:spPr>
          <a:xfrm>
            <a:off x="1584237" y="857250"/>
            <a:ext cx="7210052" cy="1550034"/>
          </a:xfrm>
          <a:prstGeom prst="rect">
            <a:avLst/>
          </a:prstGeom>
        </p:spPr>
        <p:txBody>
          <a:bodyPr lIns="0" tIns="0" rIns="0" bIns="0" rtlCol="0" anchor="t">
            <a:spAutoFit/>
          </a:bodyPr>
          <a:lstStyle/>
          <a:p>
            <a:pPr algn="l">
              <a:lnSpc>
                <a:spcPts val="12740"/>
              </a:lnSpc>
            </a:pPr>
            <a:r>
              <a:rPr lang="en-US" sz="9100">
                <a:solidFill>
                  <a:srgbClr val="254E9D"/>
                </a:solidFill>
                <a:latin typeface="Source Serif Pro Bold"/>
              </a:rPr>
              <a:t>Introduction</a:t>
            </a:r>
            <a:r>
              <a:rPr lang="en-US" sz="9100">
                <a:solidFill>
                  <a:srgbClr val="254E9D"/>
                </a:solidFill>
                <a:latin typeface="Source Serif Pro"/>
              </a:rPr>
              <a:t> </a:t>
            </a:r>
          </a:p>
        </p:txBody>
      </p:sp>
      <p:sp>
        <p:nvSpPr>
          <p:cNvPr id="15" name="Freeform 15"/>
          <p:cNvSpPr/>
          <p:nvPr/>
        </p:nvSpPr>
        <p:spPr>
          <a:xfrm>
            <a:off x="16588022" y="192944"/>
            <a:ext cx="1342555" cy="1315704"/>
          </a:xfrm>
          <a:custGeom>
            <a:avLst/>
            <a:gdLst/>
            <a:ahLst/>
            <a:cxnLst/>
            <a:rect l="l" t="t" r="r" b="b"/>
            <a:pathLst>
              <a:path w="1342555" h="1315704">
                <a:moveTo>
                  <a:pt x="0" y="0"/>
                </a:moveTo>
                <a:lnTo>
                  <a:pt x="1342556" y="0"/>
                </a:lnTo>
                <a:lnTo>
                  <a:pt x="1342556" y="1315704"/>
                </a:lnTo>
                <a:lnTo>
                  <a:pt x="0" y="13157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54E9D">
                <a:alpha val="100000"/>
              </a:srgbClr>
            </a:gs>
            <a:gs pos="100000">
              <a:srgbClr val="12316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634681"/>
            <a:ext cx="18288000" cy="9662898"/>
            <a:chOff x="0" y="0"/>
            <a:chExt cx="4816593" cy="2544961"/>
          </a:xfrm>
        </p:grpSpPr>
        <p:sp>
          <p:nvSpPr>
            <p:cNvPr id="3" name="Freeform 3"/>
            <p:cNvSpPr/>
            <p:nvPr/>
          </p:nvSpPr>
          <p:spPr>
            <a:xfrm>
              <a:off x="0" y="0"/>
              <a:ext cx="4816592" cy="2544961"/>
            </a:xfrm>
            <a:custGeom>
              <a:avLst/>
              <a:gdLst/>
              <a:ahLst/>
              <a:cxnLst/>
              <a:rect l="l" t="t" r="r" b="b"/>
              <a:pathLst>
                <a:path w="4816592" h="2544961">
                  <a:moveTo>
                    <a:pt x="0" y="0"/>
                  </a:moveTo>
                  <a:lnTo>
                    <a:pt x="4816592" y="0"/>
                  </a:lnTo>
                  <a:lnTo>
                    <a:pt x="4816592" y="2544961"/>
                  </a:lnTo>
                  <a:lnTo>
                    <a:pt x="0" y="2544961"/>
                  </a:lnTo>
                  <a:close/>
                </a:path>
              </a:pathLst>
            </a:custGeom>
            <a:solidFill>
              <a:srgbClr val="FFFFFF"/>
            </a:solidFill>
          </p:spPr>
        </p:sp>
        <p:sp>
          <p:nvSpPr>
            <p:cNvPr id="4" name="TextBox 4"/>
            <p:cNvSpPr txBox="1"/>
            <p:nvPr/>
          </p:nvSpPr>
          <p:spPr>
            <a:xfrm>
              <a:off x="0" y="-38100"/>
              <a:ext cx="4816593" cy="258306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151979" y="0"/>
            <a:ext cx="7717812" cy="9498846"/>
            <a:chOff x="0" y="0"/>
            <a:chExt cx="660400" cy="812800"/>
          </a:xfrm>
        </p:grpSpPr>
        <p:sp>
          <p:nvSpPr>
            <p:cNvPr id="6" name="Freeform 6"/>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blipFill>
              <a:blip r:embed="rId2"/>
              <a:stretch>
                <a:fillRect l="-15208" r="-15208"/>
              </a:stretch>
            </a:blipFill>
          </p:spPr>
        </p:sp>
      </p:grpSp>
      <p:grpSp>
        <p:nvGrpSpPr>
          <p:cNvPr id="7" name="Group 7"/>
          <p:cNvGrpSpPr/>
          <p:nvPr/>
        </p:nvGrpSpPr>
        <p:grpSpPr>
          <a:xfrm rot="-5400000">
            <a:off x="8831949" y="6168763"/>
            <a:ext cx="624102" cy="7612371"/>
            <a:chOff x="0" y="0"/>
            <a:chExt cx="164373" cy="2004904"/>
          </a:xfrm>
        </p:grpSpPr>
        <p:sp>
          <p:nvSpPr>
            <p:cNvPr id="8" name="Freeform 8"/>
            <p:cNvSpPr/>
            <p:nvPr/>
          </p:nvSpPr>
          <p:spPr>
            <a:xfrm>
              <a:off x="0" y="0"/>
              <a:ext cx="164373" cy="2004904"/>
            </a:xfrm>
            <a:custGeom>
              <a:avLst/>
              <a:gdLst/>
              <a:ahLst/>
              <a:cxnLst/>
              <a:rect l="l" t="t" r="r" b="b"/>
              <a:pathLst>
                <a:path w="164373" h="2004904">
                  <a:moveTo>
                    <a:pt x="0" y="0"/>
                  </a:moveTo>
                  <a:lnTo>
                    <a:pt x="164373" y="0"/>
                  </a:lnTo>
                  <a:lnTo>
                    <a:pt x="164373" y="2004904"/>
                  </a:lnTo>
                  <a:lnTo>
                    <a:pt x="0" y="2004904"/>
                  </a:lnTo>
                  <a:close/>
                </a:path>
              </a:pathLst>
            </a:custGeom>
            <a:gradFill rotWithShape="1">
              <a:gsLst>
                <a:gs pos="0">
                  <a:srgbClr val="254E9D">
                    <a:alpha val="100000"/>
                  </a:srgbClr>
                </a:gs>
                <a:gs pos="100000">
                  <a:srgbClr val="12316D">
                    <a:alpha val="100000"/>
                  </a:srgbClr>
                </a:gs>
              </a:gsLst>
              <a:path path="circle">
                <a:fillToRect l="50000" t="50000" r="50000" b="50000"/>
              </a:path>
            </a:gradFill>
          </p:spPr>
        </p:sp>
        <p:sp>
          <p:nvSpPr>
            <p:cNvPr id="9" name="TextBox 9"/>
            <p:cNvSpPr txBox="1"/>
            <p:nvPr/>
          </p:nvSpPr>
          <p:spPr>
            <a:xfrm>
              <a:off x="0" y="-38100"/>
              <a:ext cx="164373" cy="204300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22632" y="1585595"/>
            <a:ext cx="10707636" cy="7058660"/>
          </a:xfrm>
          <a:prstGeom prst="rect">
            <a:avLst/>
          </a:prstGeom>
        </p:spPr>
        <p:txBody>
          <a:bodyPr lIns="0" tIns="0" rIns="0" bIns="0" rtlCol="0" anchor="t">
            <a:spAutoFit/>
          </a:bodyPr>
          <a:lstStyle/>
          <a:p>
            <a:pPr marL="582928" lvl="1" indent="-291464" algn="just">
              <a:lnSpc>
                <a:spcPts val="3779"/>
              </a:lnSpc>
              <a:buFont typeface="Arial"/>
              <a:buChar char="•"/>
            </a:pPr>
            <a:r>
              <a:rPr lang="en-US" sz="2699">
                <a:solidFill>
                  <a:srgbClr val="254E9D"/>
                </a:solidFill>
                <a:latin typeface="Hero"/>
              </a:rPr>
              <a:t>Precise monitoring of flow rates and fluid levels ensures that patients receive the correct amount of medication or fluids at the prescribed rate.</a:t>
            </a:r>
          </a:p>
          <a:p>
            <a:pPr marL="582928" lvl="1" indent="-291464" algn="just">
              <a:lnSpc>
                <a:spcPts val="3779"/>
              </a:lnSpc>
              <a:buFont typeface="Arial"/>
              <a:buChar char="•"/>
            </a:pPr>
            <a:r>
              <a:rPr lang="en-US" sz="2699">
                <a:solidFill>
                  <a:srgbClr val="254E9D"/>
                </a:solidFill>
                <a:latin typeface="Hero"/>
              </a:rPr>
              <a:t>By minimizing the reliance on manual processes, the system reduces the potential for human error in IV monitoring, contributing to more reliable and consistent patient care</a:t>
            </a:r>
          </a:p>
          <a:p>
            <a:pPr marL="582928" lvl="1" indent="-291464" algn="just">
              <a:lnSpc>
                <a:spcPts val="3779"/>
              </a:lnSpc>
              <a:buFont typeface="Arial"/>
              <a:buChar char="•"/>
            </a:pPr>
            <a:r>
              <a:rPr lang="en-US" sz="2699">
                <a:solidFill>
                  <a:srgbClr val="254E9D"/>
                </a:solidFill>
                <a:latin typeface="Hero"/>
              </a:rPr>
              <a:t>By providing continuous, real-time monitoring of IV bag status, the system aims to reduce the risk of complications such as air embolisms, infections, and incorrect fluid dosages. </a:t>
            </a:r>
          </a:p>
          <a:p>
            <a:pPr marL="582928" lvl="1" indent="-291464" algn="just">
              <a:lnSpc>
                <a:spcPts val="3779"/>
              </a:lnSpc>
              <a:buFont typeface="Arial"/>
              <a:buChar char="•"/>
            </a:pPr>
            <a:r>
              <a:rPr lang="en-US" sz="2699">
                <a:solidFill>
                  <a:srgbClr val="254E9D"/>
                </a:solidFill>
                <a:latin typeface="Hero"/>
              </a:rPr>
              <a:t>Instant alerts for any anomalies ensure that healthcare providers can respond promptly to prevent adverse events.</a:t>
            </a:r>
          </a:p>
          <a:p>
            <a:pPr algn="just">
              <a:lnSpc>
                <a:spcPts val="3499"/>
              </a:lnSpc>
            </a:pPr>
            <a:endParaRPr lang="en-US" sz="2699">
              <a:solidFill>
                <a:srgbClr val="254E9D"/>
              </a:solidFill>
              <a:latin typeface="Hero"/>
            </a:endParaRPr>
          </a:p>
          <a:p>
            <a:pPr algn="just">
              <a:lnSpc>
                <a:spcPts val="3499"/>
              </a:lnSpc>
            </a:pPr>
            <a:endParaRPr lang="en-US" sz="2699">
              <a:solidFill>
                <a:srgbClr val="254E9D"/>
              </a:solidFill>
              <a:latin typeface="Hero"/>
            </a:endParaRPr>
          </a:p>
        </p:txBody>
      </p:sp>
      <p:sp>
        <p:nvSpPr>
          <p:cNvPr id="11" name="TextBox 11"/>
          <p:cNvSpPr txBox="1"/>
          <p:nvPr/>
        </p:nvSpPr>
        <p:spPr>
          <a:xfrm>
            <a:off x="577195" y="92711"/>
            <a:ext cx="4486211" cy="1550034"/>
          </a:xfrm>
          <a:prstGeom prst="rect">
            <a:avLst/>
          </a:prstGeom>
        </p:spPr>
        <p:txBody>
          <a:bodyPr lIns="0" tIns="0" rIns="0" bIns="0" rtlCol="0" anchor="t">
            <a:spAutoFit/>
          </a:bodyPr>
          <a:lstStyle/>
          <a:p>
            <a:pPr algn="l">
              <a:lnSpc>
                <a:spcPts val="12740"/>
              </a:lnSpc>
            </a:pPr>
            <a:r>
              <a:rPr lang="en-US" sz="9100">
                <a:solidFill>
                  <a:srgbClr val="254E9D"/>
                </a:solidFill>
                <a:latin typeface="Source Serif Pro Bold"/>
              </a:rPr>
              <a:t>Purpose </a:t>
            </a:r>
          </a:p>
        </p:txBody>
      </p:sp>
      <p:sp>
        <p:nvSpPr>
          <p:cNvPr id="12" name="Freeform 12"/>
          <p:cNvSpPr/>
          <p:nvPr/>
        </p:nvSpPr>
        <p:spPr>
          <a:xfrm>
            <a:off x="16945445" y="0"/>
            <a:ext cx="1342555" cy="1315704"/>
          </a:xfrm>
          <a:custGeom>
            <a:avLst/>
            <a:gdLst/>
            <a:ahLst/>
            <a:cxnLst/>
            <a:rect l="l" t="t" r="r" b="b"/>
            <a:pathLst>
              <a:path w="1342555" h="1315704">
                <a:moveTo>
                  <a:pt x="0" y="0"/>
                </a:moveTo>
                <a:lnTo>
                  <a:pt x="1342555" y="0"/>
                </a:lnTo>
                <a:lnTo>
                  <a:pt x="1342555" y="1315704"/>
                </a:lnTo>
                <a:lnTo>
                  <a:pt x="0" y="13157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17568055" y="633087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832173" y="0"/>
            <a:ext cx="7455827" cy="10287000"/>
            <a:chOff x="0" y="0"/>
            <a:chExt cx="1963675" cy="2709333"/>
          </a:xfrm>
        </p:grpSpPr>
        <p:sp>
          <p:nvSpPr>
            <p:cNvPr id="4" name="Freeform 4"/>
            <p:cNvSpPr/>
            <p:nvPr/>
          </p:nvSpPr>
          <p:spPr>
            <a:xfrm>
              <a:off x="0" y="0"/>
              <a:ext cx="1963675" cy="2709333"/>
            </a:xfrm>
            <a:custGeom>
              <a:avLst/>
              <a:gdLst/>
              <a:ahLst/>
              <a:cxnLst/>
              <a:rect l="l" t="t" r="r" b="b"/>
              <a:pathLst>
                <a:path w="1963675" h="2709333">
                  <a:moveTo>
                    <a:pt x="0" y="0"/>
                  </a:moveTo>
                  <a:lnTo>
                    <a:pt x="1963675" y="0"/>
                  </a:lnTo>
                  <a:lnTo>
                    <a:pt x="1963675" y="2709333"/>
                  </a:lnTo>
                  <a:lnTo>
                    <a:pt x="0" y="2709333"/>
                  </a:lnTo>
                  <a:close/>
                </a:path>
              </a:pathLst>
            </a:custGeom>
            <a:solidFill>
              <a:srgbClr val="FCFDFD"/>
            </a:solidFill>
          </p:spPr>
        </p:sp>
        <p:sp>
          <p:nvSpPr>
            <p:cNvPr id="5" name="TextBox 5"/>
            <p:cNvSpPr txBox="1"/>
            <p:nvPr/>
          </p:nvSpPr>
          <p:spPr>
            <a:xfrm>
              <a:off x="0" y="-38100"/>
              <a:ext cx="1963675"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871831" y="616065"/>
            <a:ext cx="1342555" cy="1315704"/>
          </a:xfrm>
          <a:custGeom>
            <a:avLst/>
            <a:gdLst/>
            <a:ahLst/>
            <a:cxnLst/>
            <a:rect l="l" t="t" r="r" b="b"/>
            <a:pathLst>
              <a:path w="1342555" h="1315704">
                <a:moveTo>
                  <a:pt x="0" y="0"/>
                </a:moveTo>
                <a:lnTo>
                  <a:pt x="1342555" y="0"/>
                </a:lnTo>
                <a:lnTo>
                  <a:pt x="1342555" y="1315704"/>
                </a:lnTo>
                <a:lnTo>
                  <a:pt x="0" y="1315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5361864" y="-2069744"/>
            <a:ext cx="28340527" cy="14426488"/>
            <a:chOff x="0" y="0"/>
            <a:chExt cx="1596728" cy="812800"/>
          </a:xfrm>
        </p:grpSpPr>
        <p:sp>
          <p:nvSpPr>
            <p:cNvPr id="8" name="Freeform 8"/>
            <p:cNvSpPr/>
            <p:nvPr/>
          </p:nvSpPr>
          <p:spPr>
            <a:xfrm>
              <a:off x="0" y="0"/>
              <a:ext cx="1596728" cy="812800"/>
            </a:xfrm>
            <a:custGeom>
              <a:avLst/>
              <a:gdLst/>
              <a:ahLst/>
              <a:cxnLst/>
              <a:rect l="l" t="t" r="r" b="b"/>
              <a:pathLst>
                <a:path w="1596728" h="812800">
                  <a:moveTo>
                    <a:pt x="798364" y="0"/>
                  </a:moveTo>
                  <a:cubicBezTo>
                    <a:pt x="357440" y="0"/>
                    <a:pt x="0" y="181951"/>
                    <a:pt x="0" y="406400"/>
                  </a:cubicBezTo>
                  <a:cubicBezTo>
                    <a:pt x="0" y="630849"/>
                    <a:pt x="357440" y="812800"/>
                    <a:pt x="798364" y="812800"/>
                  </a:cubicBezTo>
                  <a:cubicBezTo>
                    <a:pt x="1239288" y="812800"/>
                    <a:pt x="1596728" y="630849"/>
                    <a:pt x="1596728" y="406400"/>
                  </a:cubicBezTo>
                  <a:cubicBezTo>
                    <a:pt x="1596728" y="181951"/>
                    <a:pt x="1239288" y="0"/>
                    <a:pt x="798364" y="0"/>
                  </a:cubicBezTo>
                  <a:close/>
                </a:path>
              </a:pathLst>
            </a:custGeom>
            <a:gradFill rotWithShape="1">
              <a:gsLst>
                <a:gs pos="0">
                  <a:srgbClr val="254E9D">
                    <a:alpha val="100000"/>
                  </a:srgbClr>
                </a:gs>
                <a:gs pos="100000">
                  <a:srgbClr val="12316D">
                    <a:alpha val="100000"/>
                  </a:srgbClr>
                </a:gs>
              </a:gsLst>
              <a:lin ang="5400000"/>
            </a:gradFill>
          </p:spPr>
        </p:sp>
        <p:sp>
          <p:nvSpPr>
            <p:cNvPr id="9" name="TextBox 9"/>
            <p:cNvSpPr txBox="1"/>
            <p:nvPr/>
          </p:nvSpPr>
          <p:spPr>
            <a:xfrm>
              <a:off x="149693" y="38100"/>
              <a:ext cx="1297342"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214386" y="220143"/>
            <a:ext cx="1049694" cy="1028700"/>
          </a:xfrm>
          <a:custGeom>
            <a:avLst/>
            <a:gdLst/>
            <a:ahLst/>
            <a:cxnLst/>
            <a:rect l="l" t="t" r="r" b="b"/>
            <a:pathLst>
              <a:path w="1049694" h="1028700">
                <a:moveTo>
                  <a:pt x="0" y="0"/>
                </a:moveTo>
                <a:lnTo>
                  <a:pt x="1049694" y="0"/>
                </a:lnTo>
                <a:lnTo>
                  <a:pt x="1049694"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730966" y="1807169"/>
            <a:ext cx="4585762" cy="4585762"/>
          </a:xfrm>
          <a:custGeom>
            <a:avLst/>
            <a:gdLst/>
            <a:ahLst/>
            <a:cxnLst/>
            <a:rect l="l" t="t" r="r" b="b"/>
            <a:pathLst>
              <a:path w="4585762" h="4585762">
                <a:moveTo>
                  <a:pt x="0" y="0"/>
                </a:moveTo>
                <a:lnTo>
                  <a:pt x="4585763" y="0"/>
                </a:lnTo>
                <a:lnTo>
                  <a:pt x="4585763" y="4585762"/>
                </a:lnTo>
                <a:lnTo>
                  <a:pt x="0" y="4585762"/>
                </a:lnTo>
                <a:lnTo>
                  <a:pt x="0" y="0"/>
                </a:lnTo>
                <a:close/>
              </a:path>
            </a:pathLst>
          </a:custGeom>
          <a:blipFill>
            <a:blip r:embed="rId8"/>
            <a:stretch>
              <a:fillRect/>
            </a:stretch>
          </a:blipFill>
        </p:spPr>
      </p:sp>
      <p:sp>
        <p:nvSpPr>
          <p:cNvPr id="12" name="Freeform 12"/>
          <p:cNvSpPr/>
          <p:nvPr/>
        </p:nvSpPr>
        <p:spPr>
          <a:xfrm>
            <a:off x="6551773" y="1807169"/>
            <a:ext cx="5184455" cy="4523701"/>
          </a:xfrm>
          <a:custGeom>
            <a:avLst/>
            <a:gdLst/>
            <a:ahLst/>
            <a:cxnLst/>
            <a:rect l="l" t="t" r="r" b="b"/>
            <a:pathLst>
              <a:path w="5184455" h="4523701">
                <a:moveTo>
                  <a:pt x="0" y="0"/>
                </a:moveTo>
                <a:lnTo>
                  <a:pt x="5184454" y="0"/>
                </a:lnTo>
                <a:lnTo>
                  <a:pt x="5184454" y="4523701"/>
                </a:lnTo>
                <a:lnTo>
                  <a:pt x="0" y="4523701"/>
                </a:lnTo>
                <a:lnTo>
                  <a:pt x="0" y="0"/>
                </a:lnTo>
                <a:close/>
              </a:path>
            </a:pathLst>
          </a:custGeom>
          <a:blipFill>
            <a:blip r:embed="rId9"/>
            <a:stretch>
              <a:fillRect t="-6041" b="-6041"/>
            </a:stretch>
          </a:blipFill>
        </p:spPr>
      </p:sp>
      <p:sp>
        <p:nvSpPr>
          <p:cNvPr id="13" name="Freeform 13"/>
          <p:cNvSpPr/>
          <p:nvPr/>
        </p:nvSpPr>
        <p:spPr>
          <a:xfrm>
            <a:off x="13044354" y="1756540"/>
            <a:ext cx="4523701" cy="4523701"/>
          </a:xfrm>
          <a:custGeom>
            <a:avLst/>
            <a:gdLst/>
            <a:ahLst/>
            <a:cxnLst/>
            <a:rect l="l" t="t" r="r" b="b"/>
            <a:pathLst>
              <a:path w="4523701" h="4523701">
                <a:moveTo>
                  <a:pt x="0" y="0"/>
                </a:moveTo>
                <a:lnTo>
                  <a:pt x="4523701" y="0"/>
                </a:lnTo>
                <a:lnTo>
                  <a:pt x="4523701" y="4523701"/>
                </a:lnTo>
                <a:lnTo>
                  <a:pt x="0" y="4523701"/>
                </a:lnTo>
                <a:lnTo>
                  <a:pt x="0" y="0"/>
                </a:lnTo>
                <a:close/>
              </a:path>
            </a:pathLst>
          </a:custGeom>
          <a:blipFill>
            <a:blip r:embed="rId10"/>
            <a:stretch>
              <a:fillRect/>
            </a:stretch>
          </a:blipFill>
        </p:spPr>
      </p:sp>
      <p:sp>
        <p:nvSpPr>
          <p:cNvPr id="14" name="TextBox 14"/>
          <p:cNvSpPr txBox="1"/>
          <p:nvPr/>
        </p:nvSpPr>
        <p:spPr>
          <a:xfrm>
            <a:off x="2570437" y="115368"/>
            <a:ext cx="12475926" cy="969645"/>
          </a:xfrm>
          <a:prstGeom prst="rect">
            <a:avLst/>
          </a:prstGeom>
        </p:spPr>
        <p:txBody>
          <a:bodyPr lIns="0" tIns="0" rIns="0" bIns="0" rtlCol="0" anchor="t">
            <a:spAutoFit/>
          </a:bodyPr>
          <a:lstStyle/>
          <a:p>
            <a:pPr algn="ctr">
              <a:lnSpc>
                <a:spcPts val="7979"/>
              </a:lnSpc>
            </a:pPr>
            <a:r>
              <a:rPr lang="en-US" sz="5699">
                <a:solidFill>
                  <a:srgbClr val="FFFFFF"/>
                </a:solidFill>
                <a:latin typeface="Source Serif Pro Bold"/>
              </a:rPr>
              <a:t>Hardwares Involved </a:t>
            </a:r>
          </a:p>
        </p:txBody>
      </p:sp>
      <p:sp>
        <p:nvSpPr>
          <p:cNvPr id="15" name="TextBox 15"/>
          <p:cNvSpPr txBox="1"/>
          <p:nvPr/>
        </p:nvSpPr>
        <p:spPr>
          <a:xfrm>
            <a:off x="696845" y="6288156"/>
            <a:ext cx="4654004" cy="896620"/>
          </a:xfrm>
          <a:prstGeom prst="rect">
            <a:avLst/>
          </a:prstGeom>
        </p:spPr>
        <p:txBody>
          <a:bodyPr lIns="0" tIns="0" rIns="0" bIns="0" rtlCol="0" anchor="t">
            <a:spAutoFit/>
          </a:bodyPr>
          <a:lstStyle/>
          <a:p>
            <a:pPr algn="ctr">
              <a:lnSpc>
                <a:spcPts val="7279"/>
              </a:lnSpc>
            </a:pPr>
            <a:r>
              <a:rPr lang="en-US" sz="5199">
                <a:solidFill>
                  <a:srgbClr val="FFFFFF"/>
                </a:solidFill>
                <a:latin typeface="Georgia Pro"/>
              </a:rPr>
              <a:t>HX711 module</a:t>
            </a:r>
            <a:r>
              <a:rPr lang="en-US" sz="5199">
                <a:solidFill>
                  <a:srgbClr val="FFFFFF"/>
                </a:solidFill>
                <a:latin typeface="Georgia Pro Bold"/>
              </a:rPr>
              <a:t> </a:t>
            </a:r>
          </a:p>
        </p:txBody>
      </p:sp>
      <p:sp>
        <p:nvSpPr>
          <p:cNvPr id="16" name="TextBox 16"/>
          <p:cNvSpPr txBox="1"/>
          <p:nvPr/>
        </p:nvSpPr>
        <p:spPr>
          <a:xfrm>
            <a:off x="6770415" y="6288156"/>
            <a:ext cx="4747171" cy="1820545"/>
          </a:xfrm>
          <a:prstGeom prst="rect">
            <a:avLst/>
          </a:prstGeom>
        </p:spPr>
        <p:txBody>
          <a:bodyPr lIns="0" tIns="0" rIns="0" bIns="0" rtlCol="0" anchor="t">
            <a:spAutoFit/>
          </a:bodyPr>
          <a:lstStyle/>
          <a:p>
            <a:pPr algn="ctr">
              <a:lnSpc>
                <a:spcPts val="7279"/>
              </a:lnSpc>
            </a:pPr>
            <a:r>
              <a:rPr lang="en-US" sz="5199">
                <a:solidFill>
                  <a:srgbClr val="FFFFFF"/>
                </a:solidFill>
                <a:latin typeface="Georgia Pro"/>
              </a:rPr>
              <a:t>LCD Display with I2C</a:t>
            </a:r>
          </a:p>
        </p:txBody>
      </p:sp>
      <p:sp>
        <p:nvSpPr>
          <p:cNvPr id="17" name="TextBox 17"/>
          <p:cNvSpPr txBox="1"/>
          <p:nvPr/>
        </p:nvSpPr>
        <p:spPr>
          <a:xfrm>
            <a:off x="13460016" y="6175466"/>
            <a:ext cx="3617863" cy="896620"/>
          </a:xfrm>
          <a:prstGeom prst="rect">
            <a:avLst/>
          </a:prstGeom>
        </p:spPr>
        <p:txBody>
          <a:bodyPr lIns="0" tIns="0" rIns="0" bIns="0" rtlCol="0" anchor="t">
            <a:spAutoFit/>
          </a:bodyPr>
          <a:lstStyle/>
          <a:p>
            <a:pPr algn="ctr">
              <a:lnSpc>
                <a:spcPts val="7279"/>
              </a:lnSpc>
            </a:pPr>
            <a:r>
              <a:rPr lang="en-US" sz="5199">
                <a:solidFill>
                  <a:srgbClr val="FFFFFF"/>
                </a:solidFill>
                <a:latin typeface="Georgia Pro"/>
              </a:rPr>
              <a:t>Load Sensor</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17568055" y="633087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832173" y="0"/>
            <a:ext cx="7455827" cy="10287000"/>
            <a:chOff x="0" y="0"/>
            <a:chExt cx="1963675" cy="2709333"/>
          </a:xfrm>
        </p:grpSpPr>
        <p:sp>
          <p:nvSpPr>
            <p:cNvPr id="4" name="Freeform 4"/>
            <p:cNvSpPr/>
            <p:nvPr/>
          </p:nvSpPr>
          <p:spPr>
            <a:xfrm>
              <a:off x="0" y="0"/>
              <a:ext cx="1963675" cy="2709333"/>
            </a:xfrm>
            <a:custGeom>
              <a:avLst/>
              <a:gdLst/>
              <a:ahLst/>
              <a:cxnLst/>
              <a:rect l="l" t="t" r="r" b="b"/>
              <a:pathLst>
                <a:path w="1963675" h="2709333">
                  <a:moveTo>
                    <a:pt x="0" y="0"/>
                  </a:moveTo>
                  <a:lnTo>
                    <a:pt x="1963675" y="0"/>
                  </a:lnTo>
                  <a:lnTo>
                    <a:pt x="1963675" y="2709333"/>
                  </a:lnTo>
                  <a:lnTo>
                    <a:pt x="0" y="2709333"/>
                  </a:lnTo>
                  <a:close/>
                </a:path>
              </a:pathLst>
            </a:custGeom>
            <a:solidFill>
              <a:srgbClr val="FCFDFD"/>
            </a:solidFill>
          </p:spPr>
        </p:sp>
        <p:sp>
          <p:nvSpPr>
            <p:cNvPr id="5" name="TextBox 5"/>
            <p:cNvSpPr txBox="1"/>
            <p:nvPr/>
          </p:nvSpPr>
          <p:spPr>
            <a:xfrm>
              <a:off x="0" y="-38100"/>
              <a:ext cx="1963675"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871831" y="616065"/>
            <a:ext cx="1342555" cy="1315704"/>
          </a:xfrm>
          <a:custGeom>
            <a:avLst/>
            <a:gdLst/>
            <a:ahLst/>
            <a:cxnLst/>
            <a:rect l="l" t="t" r="r" b="b"/>
            <a:pathLst>
              <a:path w="1342555" h="1315704">
                <a:moveTo>
                  <a:pt x="0" y="0"/>
                </a:moveTo>
                <a:lnTo>
                  <a:pt x="1342555" y="0"/>
                </a:lnTo>
                <a:lnTo>
                  <a:pt x="1342555" y="1315704"/>
                </a:lnTo>
                <a:lnTo>
                  <a:pt x="0" y="1315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5361864" y="-2069744"/>
            <a:ext cx="28340527" cy="14426488"/>
            <a:chOff x="0" y="0"/>
            <a:chExt cx="1596728" cy="812800"/>
          </a:xfrm>
        </p:grpSpPr>
        <p:sp>
          <p:nvSpPr>
            <p:cNvPr id="8" name="Freeform 8"/>
            <p:cNvSpPr/>
            <p:nvPr/>
          </p:nvSpPr>
          <p:spPr>
            <a:xfrm>
              <a:off x="0" y="0"/>
              <a:ext cx="1596728" cy="812800"/>
            </a:xfrm>
            <a:custGeom>
              <a:avLst/>
              <a:gdLst/>
              <a:ahLst/>
              <a:cxnLst/>
              <a:rect l="l" t="t" r="r" b="b"/>
              <a:pathLst>
                <a:path w="1596728" h="812800">
                  <a:moveTo>
                    <a:pt x="798364" y="0"/>
                  </a:moveTo>
                  <a:cubicBezTo>
                    <a:pt x="357440" y="0"/>
                    <a:pt x="0" y="181951"/>
                    <a:pt x="0" y="406400"/>
                  </a:cubicBezTo>
                  <a:cubicBezTo>
                    <a:pt x="0" y="630849"/>
                    <a:pt x="357440" y="812800"/>
                    <a:pt x="798364" y="812800"/>
                  </a:cubicBezTo>
                  <a:cubicBezTo>
                    <a:pt x="1239288" y="812800"/>
                    <a:pt x="1596728" y="630849"/>
                    <a:pt x="1596728" y="406400"/>
                  </a:cubicBezTo>
                  <a:cubicBezTo>
                    <a:pt x="1596728" y="181951"/>
                    <a:pt x="1239288" y="0"/>
                    <a:pt x="798364" y="0"/>
                  </a:cubicBezTo>
                  <a:close/>
                </a:path>
              </a:pathLst>
            </a:custGeom>
            <a:gradFill rotWithShape="1">
              <a:gsLst>
                <a:gs pos="0">
                  <a:srgbClr val="254E9D">
                    <a:alpha val="100000"/>
                  </a:srgbClr>
                </a:gs>
                <a:gs pos="100000">
                  <a:srgbClr val="12316D">
                    <a:alpha val="100000"/>
                  </a:srgbClr>
                </a:gs>
              </a:gsLst>
              <a:lin ang="5400000"/>
            </a:gradFill>
          </p:spPr>
        </p:sp>
        <p:sp>
          <p:nvSpPr>
            <p:cNvPr id="9" name="TextBox 9"/>
            <p:cNvSpPr txBox="1"/>
            <p:nvPr/>
          </p:nvSpPr>
          <p:spPr>
            <a:xfrm>
              <a:off x="149693" y="38100"/>
              <a:ext cx="1297342"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214386" y="220143"/>
            <a:ext cx="1049694" cy="1028700"/>
          </a:xfrm>
          <a:custGeom>
            <a:avLst/>
            <a:gdLst/>
            <a:ahLst/>
            <a:cxnLst/>
            <a:rect l="l" t="t" r="r" b="b"/>
            <a:pathLst>
              <a:path w="1049694" h="1028700">
                <a:moveTo>
                  <a:pt x="0" y="0"/>
                </a:moveTo>
                <a:lnTo>
                  <a:pt x="1049694" y="0"/>
                </a:lnTo>
                <a:lnTo>
                  <a:pt x="1049694"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12965" y="2255083"/>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8"/>
            <a:stretch>
              <a:fillRect/>
            </a:stretch>
          </a:blipFill>
        </p:spPr>
      </p:sp>
      <p:sp>
        <p:nvSpPr>
          <p:cNvPr id="12" name="Freeform 12"/>
          <p:cNvSpPr/>
          <p:nvPr/>
        </p:nvSpPr>
        <p:spPr>
          <a:xfrm>
            <a:off x="9144000" y="2255083"/>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9"/>
            <a:stretch>
              <a:fillRect/>
            </a:stretch>
          </a:blipFill>
        </p:spPr>
      </p:sp>
      <p:sp>
        <p:nvSpPr>
          <p:cNvPr id="13" name="TextBox 13"/>
          <p:cNvSpPr txBox="1"/>
          <p:nvPr/>
        </p:nvSpPr>
        <p:spPr>
          <a:xfrm>
            <a:off x="2570437" y="115368"/>
            <a:ext cx="12475926" cy="969645"/>
          </a:xfrm>
          <a:prstGeom prst="rect">
            <a:avLst/>
          </a:prstGeom>
        </p:spPr>
        <p:txBody>
          <a:bodyPr lIns="0" tIns="0" rIns="0" bIns="0" rtlCol="0" anchor="t">
            <a:spAutoFit/>
          </a:bodyPr>
          <a:lstStyle/>
          <a:p>
            <a:pPr algn="ctr">
              <a:lnSpc>
                <a:spcPts val="7979"/>
              </a:lnSpc>
            </a:pPr>
            <a:r>
              <a:rPr lang="en-US" sz="5699">
                <a:solidFill>
                  <a:srgbClr val="FFFFFF"/>
                </a:solidFill>
                <a:latin typeface="Source Serif Pro Bold"/>
              </a:rPr>
              <a:t>Hardwares Involved </a:t>
            </a:r>
          </a:p>
        </p:txBody>
      </p:sp>
      <p:sp>
        <p:nvSpPr>
          <p:cNvPr id="14" name="TextBox 14"/>
          <p:cNvSpPr txBox="1"/>
          <p:nvPr/>
        </p:nvSpPr>
        <p:spPr>
          <a:xfrm>
            <a:off x="3310754" y="7179625"/>
            <a:ext cx="2251846" cy="856517"/>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Georgia Pro"/>
              </a:rPr>
              <a:t>Buzzer</a:t>
            </a:r>
          </a:p>
        </p:txBody>
      </p:sp>
      <p:sp>
        <p:nvSpPr>
          <p:cNvPr id="15" name="TextBox 15"/>
          <p:cNvSpPr txBox="1"/>
          <p:nvPr/>
        </p:nvSpPr>
        <p:spPr>
          <a:xfrm>
            <a:off x="10875466" y="7179625"/>
            <a:ext cx="2283470" cy="896620"/>
          </a:xfrm>
          <a:prstGeom prst="rect">
            <a:avLst/>
          </a:prstGeom>
        </p:spPr>
        <p:txBody>
          <a:bodyPr lIns="0" tIns="0" rIns="0" bIns="0" rtlCol="0" anchor="t">
            <a:spAutoFit/>
          </a:bodyPr>
          <a:lstStyle/>
          <a:p>
            <a:pPr algn="ctr">
              <a:lnSpc>
                <a:spcPts val="7279"/>
              </a:lnSpc>
            </a:pPr>
            <a:r>
              <a:rPr lang="en-US" sz="5199">
                <a:solidFill>
                  <a:srgbClr val="FFFFFF"/>
                </a:solidFill>
                <a:latin typeface="Georgia Pro Bold"/>
              </a:rPr>
              <a:t> </a:t>
            </a:r>
            <a:r>
              <a:rPr lang="en-US" sz="5199">
                <a:solidFill>
                  <a:srgbClr val="FFFFFF"/>
                </a:solidFill>
                <a:latin typeface="Georgia Pro"/>
              </a:rPr>
              <a:t>ESP32</a:t>
            </a:r>
            <a:r>
              <a:rPr lang="en-US" sz="5199">
                <a:solidFill>
                  <a:srgbClr val="FFFFFF"/>
                </a:solidFill>
                <a:latin typeface="Georgia Pro Bold"/>
              </a:rPr>
              <a:t> </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17568055" y="633087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832173" y="0"/>
            <a:ext cx="7455827" cy="10287000"/>
            <a:chOff x="0" y="0"/>
            <a:chExt cx="1963675" cy="2709333"/>
          </a:xfrm>
        </p:grpSpPr>
        <p:sp>
          <p:nvSpPr>
            <p:cNvPr id="4" name="Freeform 4"/>
            <p:cNvSpPr/>
            <p:nvPr/>
          </p:nvSpPr>
          <p:spPr>
            <a:xfrm>
              <a:off x="0" y="0"/>
              <a:ext cx="1963675" cy="2709333"/>
            </a:xfrm>
            <a:custGeom>
              <a:avLst/>
              <a:gdLst/>
              <a:ahLst/>
              <a:cxnLst/>
              <a:rect l="l" t="t" r="r" b="b"/>
              <a:pathLst>
                <a:path w="1963675" h="2709333">
                  <a:moveTo>
                    <a:pt x="0" y="0"/>
                  </a:moveTo>
                  <a:lnTo>
                    <a:pt x="1963675" y="0"/>
                  </a:lnTo>
                  <a:lnTo>
                    <a:pt x="1963675" y="2709333"/>
                  </a:lnTo>
                  <a:lnTo>
                    <a:pt x="0" y="2709333"/>
                  </a:lnTo>
                  <a:close/>
                </a:path>
              </a:pathLst>
            </a:custGeom>
            <a:solidFill>
              <a:srgbClr val="FCFDFD"/>
            </a:solidFill>
          </p:spPr>
        </p:sp>
        <p:sp>
          <p:nvSpPr>
            <p:cNvPr id="5" name="TextBox 5"/>
            <p:cNvSpPr txBox="1"/>
            <p:nvPr/>
          </p:nvSpPr>
          <p:spPr>
            <a:xfrm>
              <a:off x="0" y="-38100"/>
              <a:ext cx="1963675"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871831" y="616065"/>
            <a:ext cx="1342555" cy="1315704"/>
          </a:xfrm>
          <a:custGeom>
            <a:avLst/>
            <a:gdLst/>
            <a:ahLst/>
            <a:cxnLst/>
            <a:rect l="l" t="t" r="r" b="b"/>
            <a:pathLst>
              <a:path w="1342555" h="1315704">
                <a:moveTo>
                  <a:pt x="0" y="0"/>
                </a:moveTo>
                <a:lnTo>
                  <a:pt x="1342555" y="0"/>
                </a:lnTo>
                <a:lnTo>
                  <a:pt x="1342555" y="1315704"/>
                </a:lnTo>
                <a:lnTo>
                  <a:pt x="0" y="1315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5361864" y="-2069744"/>
            <a:ext cx="28340527" cy="14426488"/>
            <a:chOff x="0" y="0"/>
            <a:chExt cx="1596728" cy="812800"/>
          </a:xfrm>
        </p:grpSpPr>
        <p:sp>
          <p:nvSpPr>
            <p:cNvPr id="8" name="Freeform 8"/>
            <p:cNvSpPr/>
            <p:nvPr/>
          </p:nvSpPr>
          <p:spPr>
            <a:xfrm>
              <a:off x="0" y="0"/>
              <a:ext cx="1596728" cy="812800"/>
            </a:xfrm>
            <a:custGeom>
              <a:avLst/>
              <a:gdLst/>
              <a:ahLst/>
              <a:cxnLst/>
              <a:rect l="l" t="t" r="r" b="b"/>
              <a:pathLst>
                <a:path w="1596728" h="812800">
                  <a:moveTo>
                    <a:pt x="798364" y="0"/>
                  </a:moveTo>
                  <a:cubicBezTo>
                    <a:pt x="357440" y="0"/>
                    <a:pt x="0" y="181951"/>
                    <a:pt x="0" y="406400"/>
                  </a:cubicBezTo>
                  <a:cubicBezTo>
                    <a:pt x="0" y="630849"/>
                    <a:pt x="357440" y="812800"/>
                    <a:pt x="798364" y="812800"/>
                  </a:cubicBezTo>
                  <a:cubicBezTo>
                    <a:pt x="1239288" y="812800"/>
                    <a:pt x="1596728" y="630849"/>
                    <a:pt x="1596728" y="406400"/>
                  </a:cubicBezTo>
                  <a:cubicBezTo>
                    <a:pt x="1596728" y="181951"/>
                    <a:pt x="1239288" y="0"/>
                    <a:pt x="798364" y="0"/>
                  </a:cubicBezTo>
                  <a:close/>
                </a:path>
              </a:pathLst>
            </a:custGeom>
            <a:gradFill rotWithShape="1">
              <a:gsLst>
                <a:gs pos="0">
                  <a:srgbClr val="254E9D">
                    <a:alpha val="100000"/>
                  </a:srgbClr>
                </a:gs>
                <a:gs pos="100000">
                  <a:srgbClr val="12316D">
                    <a:alpha val="100000"/>
                  </a:srgbClr>
                </a:gs>
              </a:gsLst>
              <a:lin ang="5400000"/>
            </a:gradFill>
          </p:spPr>
        </p:sp>
        <p:sp>
          <p:nvSpPr>
            <p:cNvPr id="9" name="TextBox 9"/>
            <p:cNvSpPr txBox="1"/>
            <p:nvPr/>
          </p:nvSpPr>
          <p:spPr>
            <a:xfrm>
              <a:off x="149693" y="38100"/>
              <a:ext cx="1297342"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214386" y="220143"/>
            <a:ext cx="1049694" cy="1028700"/>
          </a:xfrm>
          <a:custGeom>
            <a:avLst/>
            <a:gdLst/>
            <a:ahLst/>
            <a:cxnLst/>
            <a:rect l="l" t="t" r="r" b="b"/>
            <a:pathLst>
              <a:path w="1049694" h="1028700">
                <a:moveTo>
                  <a:pt x="0" y="0"/>
                </a:moveTo>
                <a:lnTo>
                  <a:pt x="1049694" y="0"/>
                </a:lnTo>
                <a:lnTo>
                  <a:pt x="1049694"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976988" y="2255083"/>
            <a:ext cx="5236923" cy="4928869"/>
          </a:xfrm>
          <a:custGeom>
            <a:avLst/>
            <a:gdLst/>
            <a:ahLst/>
            <a:cxnLst/>
            <a:rect l="l" t="t" r="r" b="b"/>
            <a:pathLst>
              <a:path w="5236923" h="4928869">
                <a:moveTo>
                  <a:pt x="0" y="0"/>
                </a:moveTo>
                <a:lnTo>
                  <a:pt x="5236923" y="0"/>
                </a:lnTo>
                <a:lnTo>
                  <a:pt x="5236923" y="4928869"/>
                </a:lnTo>
                <a:lnTo>
                  <a:pt x="0" y="4928869"/>
                </a:lnTo>
                <a:lnTo>
                  <a:pt x="0" y="0"/>
                </a:lnTo>
                <a:close/>
              </a:path>
            </a:pathLst>
          </a:custGeom>
          <a:blipFill>
            <a:blip r:embed="rId8"/>
            <a:stretch>
              <a:fillRect/>
            </a:stretch>
          </a:blipFill>
        </p:spPr>
      </p:sp>
      <p:sp>
        <p:nvSpPr>
          <p:cNvPr id="12" name="Freeform 12"/>
          <p:cNvSpPr/>
          <p:nvPr/>
        </p:nvSpPr>
        <p:spPr>
          <a:xfrm>
            <a:off x="9144000" y="2154635"/>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9"/>
            <a:stretch>
              <a:fillRect/>
            </a:stretch>
          </a:blipFill>
        </p:spPr>
      </p:sp>
      <p:sp>
        <p:nvSpPr>
          <p:cNvPr id="13" name="TextBox 13"/>
          <p:cNvSpPr txBox="1"/>
          <p:nvPr/>
        </p:nvSpPr>
        <p:spPr>
          <a:xfrm>
            <a:off x="2570437" y="115368"/>
            <a:ext cx="12475926" cy="969645"/>
          </a:xfrm>
          <a:prstGeom prst="rect">
            <a:avLst/>
          </a:prstGeom>
        </p:spPr>
        <p:txBody>
          <a:bodyPr lIns="0" tIns="0" rIns="0" bIns="0" rtlCol="0" anchor="t">
            <a:spAutoFit/>
          </a:bodyPr>
          <a:lstStyle/>
          <a:p>
            <a:pPr algn="ctr">
              <a:lnSpc>
                <a:spcPts val="7979"/>
              </a:lnSpc>
            </a:pPr>
            <a:r>
              <a:rPr lang="en-US" sz="5699">
                <a:solidFill>
                  <a:srgbClr val="FFFFFF"/>
                </a:solidFill>
                <a:latin typeface="Source Serif Pro Bold"/>
              </a:rPr>
              <a:t>Softwares Involved </a:t>
            </a:r>
          </a:p>
        </p:txBody>
      </p:sp>
      <p:sp>
        <p:nvSpPr>
          <p:cNvPr id="14" name="TextBox 14"/>
          <p:cNvSpPr txBox="1"/>
          <p:nvPr/>
        </p:nvSpPr>
        <p:spPr>
          <a:xfrm>
            <a:off x="3394098" y="7189150"/>
            <a:ext cx="1820912"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Blynk</a:t>
            </a:r>
          </a:p>
        </p:txBody>
      </p:sp>
      <p:sp>
        <p:nvSpPr>
          <p:cNvPr id="15" name="TextBox 15"/>
          <p:cNvSpPr txBox="1"/>
          <p:nvPr/>
        </p:nvSpPr>
        <p:spPr>
          <a:xfrm>
            <a:off x="9999911" y="7189150"/>
            <a:ext cx="4034582"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Arduino IDE </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17568055" y="633087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832173" y="0"/>
            <a:ext cx="7455827" cy="10287000"/>
            <a:chOff x="0" y="0"/>
            <a:chExt cx="1963675" cy="2709333"/>
          </a:xfrm>
        </p:grpSpPr>
        <p:sp>
          <p:nvSpPr>
            <p:cNvPr id="4" name="Freeform 4"/>
            <p:cNvSpPr/>
            <p:nvPr/>
          </p:nvSpPr>
          <p:spPr>
            <a:xfrm>
              <a:off x="0" y="0"/>
              <a:ext cx="1963675" cy="2709333"/>
            </a:xfrm>
            <a:custGeom>
              <a:avLst/>
              <a:gdLst/>
              <a:ahLst/>
              <a:cxnLst/>
              <a:rect l="l" t="t" r="r" b="b"/>
              <a:pathLst>
                <a:path w="1963675" h="2709333">
                  <a:moveTo>
                    <a:pt x="0" y="0"/>
                  </a:moveTo>
                  <a:lnTo>
                    <a:pt x="1963675" y="0"/>
                  </a:lnTo>
                  <a:lnTo>
                    <a:pt x="1963675" y="2709333"/>
                  </a:lnTo>
                  <a:lnTo>
                    <a:pt x="0" y="2709333"/>
                  </a:lnTo>
                  <a:close/>
                </a:path>
              </a:pathLst>
            </a:custGeom>
            <a:solidFill>
              <a:srgbClr val="FCFDFD"/>
            </a:solidFill>
          </p:spPr>
        </p:sp>
        <p:sp>
          <p:nvSpPr>
            <p:cNvPr id="5" name="TextBox 5"/>
            <p:cNvSpPr txBox="1"/>
            <p:nvPr/>
          </p:nvSpPr>
          <p:spPr>
            <a:xfrm>
              <a:off x="0" y="-38100"/>
              <a:ext cx="1963675"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871831" y="616065"/>
            <a:ext cx="1342555" cy="1315704"/>
          </a:xfrm>
          <a:custGeom>
            <a:avLst/>
            <a:gdLst/>
            <a:ahLst/>
            <a:cxnLst/>
            <a:rect l="l" t="t" r="r" b="b"/>
            <a:pathLst>
              <a:path w="1342555" h="1315704">
                <a:moveTo>
                  <a:pt x="0" y="0"/>
                </a:moveTo>
                <a:lnTo>
                  <a:pt x="1342555" y="0"/>
                </a:lnTo>
                <a:lnTo>
                  <a:pt x="1342555" y="1315704"/>
                </a:lnTo>
                <a:lnTo>
                  <a:pt x="0" y="1315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5361864" y="-2069744"/>
            <a:ext cx="28340527" cy="14426488"/>
            <a:chOff x="0" y="0"/>
            <a:chExt cx="1596728" cy="812800"/>
          </a:xfrm>
        </p:grpSpPr>
        <p:sp>
          <p:nvSpPr>
            <p:cNvPr id="8" name="Freeform 8"/>
            <p:cNvSpPr/>
            <p:nvPr/>
          </p:nvSpPr>
          <p:spPr>
            <a:xfrm>
              <a:off x="0" y="0"/>
              <a:ext cx="1596728" cy="812800"/>
            </a:xfrm>
            <a:custGeom>
              <a:avLst/>
              <a:gdLst/>
              <a:ahLst/>
              <a:cxnLst/>
              <a:rect l="l" t="t" r="r" b="b"/>
              <a:pathLst>
                <a:path w="1596728" h="812800">
                  <a:moveTo>
                    <a:pt x="798364" y="0"/>
                  </a:moveTo>
                  <a:cubicBezTo>
                    <a:pt x="357440" y="0"/>
                    <a:pt x="0" y="181951"/>
                    <a:pt x="0" y="406400"/>
                  </a:cubicBezTo>
                  <a:cubicBezTo>
                    <a:pt x="0" y="630849"/>
                    <a:pt x="357440" y="812800"/>
                    <a:pt x="798364" y="812800"/>
                  </a:cubicBezTo>
                  <a:cubicBezTo>
                    <a:pt x="1239288" y="812800"/>
                    <a:pt x="1596728" y="630849"/>
                    <a:pt x="1596728" y="406400"/>
                  </a:cubicBezTo>
                  <a:cubicBezTo>
                    <a:pt x="1596728" y="181951"/>
                    <a:pt x="1239288" y="0"/>
                    <a:pt x="798364" y="0"/>
                  </a:cubicBezTo>
                  <a:close/>
                </a:path>
              </a:pathLst>
            </a:custGeom>
            <a:gradFill rotWithShape="1">
              <a:gsLst>
                <a:gs pos="0">
                  <a:srgbClr val="254E9D">
                    <a:alpha val="100000"/>
                  </a:srgbClr>
                </a:gs>
                <a:gs pos="100000">
                  <a:srgbClr val="12316D">
                    <a:alpha val="100000"/>
                  </a:srgbClr>
                </a:gs>
              </a:gsLst>
              <a:lin ang="5400000"/>
            </a:gradFill>
          </p:spPr>
        </p:sp>
        <p:sp>
          <p:nvSpPr>
            <p:cNvPr id="9" name="TextBox 9"/>
            <p:cNvSpPr txBox="1"/>
            <p:nvPr/>
          </p:nvSpPr>
          <p:spPr>
            <a:xfrm>
              <a:off x="149693" y="38100"/>
              <a:ext cx="1297342"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214386" y="220143"/>
            <a:ext cx="1049694" cy="1028700"/>
          </a:xfrm>
          <a:custGeom>
            <a:avLst/>
            <a:gdLst/>
            <a:ahLst/>
            <a:cxnLst/>
            <a:rect l="l" t="t" r="r" b="b"/>
            <a:pathLst>
              <a:path w="1049694" h="1028700">
                <a:moveTo>
                  <a:pt x="0" y="0"/>
                </a:moveTo>
                <a:lnTo>
                  <a:pt x="1049694" y="0"/>
                </a:lnTo>
                <a:lnTo>
                  <a:pt x="1049694"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570437" y="1571123"/>
            <a:ext cx="12475926" cy="8189633"/>
          </a:xfrm>
          <a:custGeom>
            <a:avLst/>
            <a:gdLst/>
            <a:ahLst/>
            <a:cxnLst/>
            <a:rect l="l" t="t" r="r" b="b"/>
            <a:pathLst>
              <a:path w="12475926" h="8189633">
                <a:moveTo>
                  <a:pt x="0" y="0"/>
                </a:moveTo>
                <a:lnTo>
                  <a:pt x="12475926" y="0"/>
                </a:lnTo>
                <a:lnTo>
                  <a:pt x="12475926" y="8189633"/>
                </a:lnTo>
                <a:lnTo>
                  <a:pt x="0" y="8189633"/>
                </a:lnTo>
                <a:lnTo>
                  <a:pt x="0" y="0"/>
                </a:lnTo>
                <a:close/>
              </a:path>
            </a:pathLst>
          </a:custGeom>
          <a:blipFill>
            <a:blip r:embed="rId8"/>
            <a:stretch>
              <a:fillRect l="-939" t="-1082" r="-2593"/>
            </a:stretch>
          </a:blipFill>
        </p:spPr>
      </p:sp>
      <p:sp>
        <p:nvSpPr>
          <p:cNvPr id="12" name="TextBox 12"/>
          <p:cNvSpPr txBox="1"/>
          <p:nvPr/>
        </p:nvSpPr>
        <p:spPr>
          <a:xfrm>
            <a:off x="2570437" y="115368"/>
            <a:ext cx="12475926" cy="969645"/>
          </a:xfrm>
          <a:prstGeom prst="rect">
            <a:avLst/>
          </a:prstGeom>
        </p:spPr>
        <p:txBody>
          <a:bodyPr lIns="0" tIns="0" rIns="0" bIns="0" rtlCol="0" anchor="t">
            <a:spAutoFit/>
          </a:bodyPr>
          <a:lstStyle/>
          <a:p>
            <a:pPr algn="ctr">
              <a:lnSpc>
                <a:spcPts val="7979"/>
              </a:lnSpc>
            </a:pPr>
            <a:r>
              <a:rPr lang="en-US" sz="5699">
                <a:solidFill>
                  <a:srgbClr val="FFFFFF"/>
                </a:solidFill>
                <a:latin typeface="Source Serif Pro Bold"/>
              </a:rPr>
              <a:t>Circuit Diagram </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17568055" y="633087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832173" y="0"/>
            <a:ext cx="7455827" cy="10287000"/>
            <a:chOff x="0" y="0"/>
            <a:chExt cx="1963675" cy="2709333"/>
          </a:xfrm>
        </p:grpSpPr>
        <p:sp>
          <p:nvSpPr>
            <p:cNvPr id="4" name="Freeform 4"/>
            <p:cNvSpPr/>
            <p:nvPr/>
          </p:nvSpPr>
          <p:spPr>
            <a:xfrm>
              <a:off x="0" y="0"/>
              <a:ext cx="1963675" cy="2709333"/>
            </a:xfrm>
            <a:custGeom>
              <a:avLst/>
              <a:gdLst/>
              <a:ahLst/>
              <a:cxnLst/>
              <a:rect l="l" t="t" r="r" b="b"/>
              <a:pathLst>
                <a:path w="1963675" h="2709333">
                  <a:moveTo>
                    <a:pt x="0" y="0"/>
                  </a:moveTo>
                  <a:lnTo>
                    <a:pt x="1963675" y="0"/>
                  </a:lnTo>
                  <a:lnTo>
                    <a:pt x="1963675" y="2709333"/>
                  </a:lnTo>
                  <a:lnTo>
                    <a:pt x="0" y="2709333"/>
                  </a:lnTo>
                  <a:close/>
                </a:path>
              </a:pathLst>
            </a:custGeom>
            <a:solidFill>
              <a:srgbClr val="FCFDFD"/>
            </a:solidFill>
          </p:spPr>
        </p:sp>
        <p:sp>
          <p:nvSpPr>
            <p:cNvPr id="5" name="TextBox 5"/>
            <p:cNvSpPr txBox="1"/>
            <p:nvPr/>
          </p:nvSpPr>
          <p:spPr>
            <a:xfrm>
              <a:off x="0" y="-38100"/>
              <a:ext cx="1963675"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871831" y="616065"/>
            <a:ext cx="1342555" cy="1315704"/>
          </a:xfrm>
          <a:custGeom>
            <a:avLst/>
            <a:gdLst/>
            <a:ahLst/>
            <a:cxnLst/>
            <a:rect l="l" t="t" r="r" b="b"/>
            <a:pathLst>
              <a:path w="1342555" h="1315704">
                <a:moveTo>
                  <a:pt x="0" y="0"/>
                </a:moveTo>
                <a:lnTo>
                  <a:pt x="1342555" y="0"/>
                </a:lnTo>
                <a:lnTo>
                  <a:pt x="1342555" y="1315704"/>
                </a:lnTo>
                <a:lnTo>
                  <a:pt x="0" y="1315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5361864" y="-2069744"/>
            <a:ext cx="28340527" cy="14426488"/>
            <a:chOff x="0" y="0"/>
            <a:chExt cx="1596728" cy="812800"/>
          </a:xfrm>
        </p:grpSpPr>
        <p:sp>
          <p:nvSpPr>
            <p:cNvPr id="8" name="Freeform 8"/>
            <p:cNvSpPr/>
            <p:nvPr/>
          </p:nvSpPr>
          <p:spPr>
            <a:xfrm>
              <a:off x="0" y="0"/>
              <a:ext cx="1596728" cy="812800"/>
            </a:xfrm>
            <a:custGeom>
              <a:avLst/>
              <a:gdLst/>
              <a:ahLst/>
              <a:cxnLst/>
              <a:rect l="l" t="t" r="r" b="b"/>
              <a:pathLst>
                <a:path w="1596728" h="812800">
                  <a:moveTo>
                    <a:pt x="798364" y="0"/>
                  </a:moveTo>
                  <a:cubicBezTo>
                    <a:pt x="357440" y="0"/>
                    <a:pt x="0" y="181951"/>
                    <a:pt x="0" y="406400"/>
                  </a:cubicBezTo>
                  <a:cubicBezTo>
                    <a:pt x="0" y="630849"/>
                    <a:pt x="357440" y="812800"/>
                    <a:pt x="798364" y="812800"/>
                  </a:cubicBezTo>
                  <a:cubicBezTo>
                    <a:pt x="1239288" y="812800"/>
                    <a:pt x="1596728" y="630849"/>
                    <a:pt x="1596728" y="406400"/>
                  </a:cubicBezTo>
                  <a:cubicBezTo>
                    <a:pt x="1596728" y="181951"/>
                    <a:pt x="1239288" y="0"/>
                    <a:pt x="798364" y="0"/>
                  </a:cubicBezTo>
                  <a:close/>
                </a:path>
              </a:pathLst>
            </a:custGeom>
            <a:gradFill rotWithShape="1">
              <a:gsLst>
                <a:gs pos="0">
                  <a:srgbClr val="254E9D">
                    <a:alpha val="100000"/>
                  </a:srgbClr>
                </a:gs>
                <a:gs pos="100000">
                  <a:srgbClr val="12316D">
                    <a:alpha val="100000"/>
                  </a:srgbClr>
                </a:gs>
              </a:gsLst>
              <a:lin ang="5400000"/>
            </a:gradFill>
          </p:spPr>
        </p:sp>
        <p:sp>
          <p:nvSpPr>
            <p:cNvPr id="9" name="TextBox 9"/>
            <p:cNvSpPr txBox="1"/>
            <p:nvPr/>
          </p:nvSpPr>
          <p:spPr>
            <a:xfrm>
              <a:off x="149693" y="38100"/>
              <a:ext cx="1297342"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214386" y="220143"/>
            <a:ext cx="1049694" cy="1028700"/>
          </a:xfrm>
          <a:custGeom>
            <a:avLst/>
            <a:gdLst/>
            <a:ahLst/>
            <a:cxnLst/>
            <a:rect l="l" t="t" r="r" b="b"/>
            <a:pathLst>
              <a:path w="1049694" h="1028700">
                <a:moveTo>
                  <a:pt x="0" y="0"/>
                </a:moveTo>
                <a:lnTo>
                  <a:pt x="1049694" y="0"/>
                </a:lnTo>
                <a:lnTo>
                  <a:pt x="1049694"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333615" y="1648592"/>
            <a:ext cx="5502136" cy="6989816"/>
          </a:xfrm>
          <a:custGeom>
            <a:avLst/>
            <a:gdLst/>
            <a:ahLst/>
            <a:cxnLst/>
            <a:rect l="l" t="t" r="r" b="b"/>
            <a:pathLst>
              <a:path w="5502136" h="6989816">
                <a:moveTo>
                  <a:pt x="0" y="0"/>
                </a:moveTo>
                <a:lnTo>
                  <a:pt x="5502136" y="0"/>
                </a:lnTo>
                <a:lnTo>
                  <a:pt x="5502136" y="6989816"/>
                </a:lnTo>
                <a:lnTo>
                  <a:pt x="0" y="6989816"/>
                </a:lnTo>
                <a:lnTo>
                  <a:pt x="0" y="0"/>
                </a:lnTo>
                <a:close/>
              </a:path>
            </a:pathLst>
          </a:custGeom>
          <a:blipFill>
            <a:blip r:embed="rId8"/>
            <a:stretch>
              <a:fillRect l="-19225" r="-12977"/>
            </a:stretch>
          </a:blipFill>
        </p:spPr>
      </p:sp>
      <p:sp>
        <p:nvSpPr>
          <p:cNvPr id="12" name="Freeform 12"/>
          <p:cNvSpPr/>
          <p:nvPr/>
        </p:nvSpPr>
        <p:spPr>
          <a:xfrm>
            <a:off x="9683319" y="1648592"/>
            <a:ext cx="5363044" cy="6989816"/>
          </a:xfrm>
          <a:custGeom>
            <a:avLst/>
            <a:gdLst/>
            <a:ahLst/>
            <a:cxnLst/>
            <a:rect l="l" t="t" r="r" b="b"/>
            <a:pathLst>
              <a:path w="5363044" h="6989816">
                <a:moveTo>
                  <a:pt x="0" y="0"/>
                </a:moveTo>
                <a:lnTo>
                  <a:pt x="5363044" y="0"/>
                </a:lnTo>
                <a:lnTo>
                  <a:pt x="5363044" y="6989816"/>
                </a:lnTo>
                <a:lnTo>
                  <a:pt x="0" y="6989816"/>
                </a:lnTo>
                <a:lnTo>
                  <a:pt x="0" y="0"/>
                </a:lnTo>
                <a:close/>
              </a:path>
            </a:pathLst>
          </a:custGeom>
          <a:blipFill>
            <a:blip r:embed="rId9"/>
            <a:stretch>
              <a:fillRect l="-2328" t="-3075" r="-2328" b="-3991"/>
            </a:stretch>
          </a:blipFill>
        </p:spPr>
      </p:sp>
      <p:sp>
        <p:nvSpPr>
          <p:cNvPr id="13" name="TextBox 13"/>
          <p:cNvSpPr txBox="1"/>
          <p:nvPr/>
        </p:nvSpPr>
        <p:spPr>
          <a:xfrm>
            <a:off x="2570437" y="115368"/>
            <a:ext cx="12475926" cy="969645"/>
          </a:xfrm>
          <a:prstGeom prst="rect">
            <a:avLst/>
          </a:prstGeom>
        </p:spPr>
        <p:txBody>
          <a:bodyPr lIns="0" tIns="0" rIns="0" bIns="0" rtlCol="0" anchor="t">
            <a:spAutoFit/>
          </a:bodyPr>
          <a:lstStyle/>
          <a:p>
            <a:pPr algn="ctr">
              <a:lnSpc>
                <a:spcPts val="7979"/>
              </a:lnSpc>
            </a:pPr>
            <a:r>
              <a:rPr lang="en-US" sz="5699">
                <a:solidFill>
                  <a:srgbClr val="FFFFFF"/>
                </a:solidFill>
                <a:latin typeface="Source Serif Pro Bold"/>
              </a:rPr>
              <a:t>OUTPUT</a:t>
            </a:r>
            <a:r>
              <a:rPr lang="en-US" sz="5699">
                <a:solidFill>
                  <a:srgbClr val="FFFFFF"/>
                </a:solidFill>
                <a:latin typeface="Source Serif Pro"/>
              </a:rPr>
              <a:t> </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407</Words>
  <Application>Microsoft Office PowerPoint</Application>
  <PresentationFormat>Custom</PresentationFormat>
  <Paragraphs>40</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Georgia Pro Bold</vt:lpstr>
      <vt:lpstr>Georgia Pro</vt:lpstr>
      <vt:lpstr>Source Serif Pro</vt:lpstr>
      <vt:lpstr>Noto Serif</vt:lpstr>
      <vt:lpstr>Calibri</vt:lpstr>
      <vt:lpstr>Canva Sans Bold</vt:lpstr>
      <vt:lpstr>Hero</vt:lpstr>
      <vt:lpstr>Source Serif Pro Bold</vt:lpstr>
      <vt:lpstr>Antonio Ultra-Bold</vt:lpstr>
      <vt:lpstr>Antonio Bold</vt:lpstr>
      <vt:lpstr>Arial</vt:lpstr>
      <vt:lpstr>Antonio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 BAG MONITORING AND ALERT SYSTEM</dc:title>
  <dc:creator>Shandiya N S</dc:creator>
  <cp:lastModifiedBy>Shandiya N S</cp:lastModifiedBy>
  <cp:revision>2</cp:revision>
  <dcterms:created xsi:type="dcterms:W3CDTF">2006-08-16T00:00:00Z</dcterms:created>
  <dcterms:modified xsi:type="dcterms:W3CDTF">2024-05-21T03:58:33Z</dcterms:modified>
  <dc:identifier>DAGFrJdYf9E</dc:identifier>
</cp:coreProperties>
</file>